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6.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4"/>
  </p:notesMasterIdLst>
  <p:handoutMasterIdLst>
    <p:handoutMasterId r:id="rId65"/>
  </p:handoutMasterIdLst>
  <p:sldIdLst>
    <p:sldId id="256" r:id="rId5"/>
    <p:sldId id="798" r:id="rId6"/>
    <p:sldId id="6205" r:id="rId7"/>
    <p:sldId id="6202" r:id="rId8"/>
    <p:sldId id="6201" r:id="rId9"/>
    <p:sldId id="6203" r:id="rId10"/>
    <p:sldId id="6206" r:id="rId11"/>
    <p:sldId id="6207" r:id="rId12"/>
    <p:sldId id="6204" r:id="rId13"/>
    <p:sldId id="6208" r:id="rId14"/>
    <p:sldId id="6209" r:id="rId15"/>
    <p:sldId id="6210" r:id="rId16"/>
    <p:sldId id="6211" r:id="rId17"/>
    <p:sldId id="283" r:id="rId18"/>
    <p:sldId id="6226" r:id="rId19"/>
    <p:sldId id="284" r:id="rId20"/>
    <p:sldId id="298" r:id="rId21"/>
    <p:sldId id="297" r:id="rId22"/>
    <p:sldId id="285" r:id="rId23"/>
    <p:sldId id="299" r:id="rId24"/>
    <p:sldId id="6222" r:id="rId25"/>
    <p:sldId id="6223" r:id="rId26"/>
    <p:sldId id="6224" r:id="rId27"/>
    <p:sldId id="6225" r:id="rId28"/>
    <p:sldId id="6213" r:id="rId29"/>
    <p:sldId id="6214" r:id="rId30"/>
    <p:sldId id="6215" r:id="rId31"/>
    <p:sldId id="6216" r:id="rId32"/>
    <p:sldId id="6217" r:id="rId33"/>
    <p:sldId id="6218" r:id="rId34"/>
    <p:sldId id="6219" r:id="rId35"/>
    <p:sldId id="303" r:id="rId36"/>
    <p:sldId id="6220" r:id="rId37"/>
    <p:sldId id="301" r:id="rId38"/>
    <p:sldId id="271" r:id="rId39"/>
    <p:sldId id="289" r:id="rId40"/>
    <p:sldId id="290" r:id="rId41"/>
    <p:sldId id="293" r:id="rId42"/>
    <p:sldId id="291" r:id="rId43"/>
    <p:sldId id="292" r:id="rId44"/>
    <p:sldId id="6227" r:id="rId45"/>
    <p:sldId id="6228" r:id="rId46"/>
    <p:sldId id="6229" r:id="rId47"/>
    <p:sldId id="6230" r:id="rId48"/>
    <p:sldId id="6231" r:id="rId49"/>
    <p:sldId id="6238" r:id="rId50"/>
    <p:sldId id="6233" r:id="rId51"/>
    <p:sldId id="6234" r:id="rId52"/>
    <p:sldId id="6235" r:id="rId53"/>
    <p:sldId id="6232" r:id="rId54"/>
    <p:sldId id="305" r:id="rId55"/>
    <p:sldId id="272" r:id="rId56"/>
    <p:sldId id="281" r:id="rId57"/>
    <p:sldId id="273" r:id="rId58"/>
    <p:sldId id="306" r:id="rId59"/>
    <p:sldId id="307" r:id="rId60"/>
    <p:sldId id="308" r:id="rId61"/>
    <p:sldId id="6237" r:id="rId62"/>
    <p:sldId id="34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E0005D-B38C-43DF-8090-F165B3C51674}">
          <p14:sldIdLst>
            <p14:sldId id="256"/>
            <p14:sldId id="798"/>
            <p14:sldId id="6205"/>
            <p14:sldId id="6202"/>
            <p14:sldId id="6201"/>
            <p14:sldId id="6203"/>
            <p14:sldId id="6206"/>
            <p14:sldId id="6207"/>
            <p14:sldId id="6204"/>
            <p14:sldId id="6208"/>
            <p14:sldId id="6209"/>
            <p14:sldId id="6210"/>
            <p14:sldId id="6211"/>
            <p14:sldId id="283"/>
            <p14:sldId id="6226"/>
            <p14:sldId id="284"/>
            <p14:sldId id="298"/>
            <p14:sldId id="297"/>
            <p14:sldId id="285"/>
            <p14:sldId id="299"/>
            <p14:sldId id="6222"/>
            <p14:sldId id="6223"/>
            <p14:sldId id="6224"/>
            <p14:sldId id="6225"/>
            <p14:sldId id="6213"/>
            <p14:sldId id="6214"/>
            <p14:sldId id="6215"/>
            <p14:sldId id="6216"/>
            <p14:sldId id="6217"/>
            <p14:sldId id="6218"/>
            <p14:sldId id="6219"/>
            <p14:sldId id="303"/>
            <p14:sldId id="6220"/>
            <p14:sldId id="301"/>
            <p14:sldId id="271"/>
            <p14:sldId id="289"/>
            <p14:sldId id="290"/>
            <p14:sldId id="293"/>
            <p14:sldId id="291"/>
            <p14:sldId id="292"/>
            <p14:sldId id="6227"/>
            <p14:sldId id="6228"/>
            <p14:sldId id="6229"/>
            <p14:sldId id="6230"/>
            <p14:sldId id="6231"/>
            <p14:sldId id="6238"/>
            <p14:sldId id="6233"/>
            <p14:sldId id="6234"/>
            <p14:sldId id="6235"/>
          </p14:sldIdLst>
        </p14:section>
        <p14:section name="Untitled Section" id="{B5E8F0D4-946B-4B84-8A65-A84F0D66B88C}">
          <p14:sldIdLst>
            <p14:sldId id="6232"/>
            <p14:sldId id="305"/>
            <p14:sldId id="272"/>
            <p14:sldId id="281"/>
            <p14:sldId id="273"/>
            <p14:sldId id="306"/>
            <p14:sldId id="307"/>
            <p14:sldId id="308"/>
            <p14:sldId id="6237"/>
            <p14:sldId id="34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dji Misheva Branka (hadj)" initials="HMB(" lastIdx="4" clrIdx="0">
    <p:extLst>
      <p:ext uri="{19B8F6BF-5375-455C-9EA6-DF929625EA0E}">
        <p15:presenceInfo xmlns:p15="http://schemas.microsoft.com/office/powerpoint/2012/main" userId="S::hadj@zhaw.ch::8ebffe04-5399-4346-b291-b67646684f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A0B0"/>
    <a:srgbClr val="F4B8A7"/>
    <a:srgbClr val="C3ED80"/>
    <a:srgbClr val="02B7D9"/>
    <a:srgbClr val="009BA7"/>
    <a:srgbClr val="FF2600"/>
    <a:srgbClr val="BC5E61"/>
    <a:srgbClr val="003867"/>
    <a:srgbClr val="1F386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59F46E-E58E-49A3-B2A8-7C447B12A956}" v="407" dt="2025-10-08T07:54:03.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173" autoAdjust="0"/>
    <p:restoredTop sz="88143" autoAdjust="0"/>
  </p:normalViewPr>
  <p:slideViewPr>
    <p:cSldViewPr snapToGrid="0">
      <p:cViewPr varScale="1">
        <p:scale>
          <a:sx n="65" d="100"/>
          <a:sy n="65" d="100"/>
        </p:scale>
        <p:origin x="232" y="992"/>
      </p:cViewPr>
      <p:guideLst/>
    </p:cSldViewPr>
  </p:slideViewPr>
  <p:notesTextViewPr>
    <p:cViewPr>
      <p:scale>
        <a:sx n="1" d="1"/>
        <a:sy n="1" d="1"/>
      </p:scale>
      <p:origin x="0" y="0"/>
    </p:cViewPr>
  </p:notesTextViewPr>
  <p:sorterViewPr>
    <p:cViewPr>
      <p:scale>
        <a:sx n="100" d="100"/>
        <a:sy n="100" d="100"/>
      </p:scale>
      <p:origin x="0" y="-3408"/>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6.xml.rels><?xml version="1.0" encoding="UTF-8" standalone="yes"?>
<Relationships xmlns="http://schemas.openxmlformats.org/package/2006/relationships"><Relationship Id="rId1" Type="http://schemas.openxmlformats.org/officeDocument/2006/relationships/image" Target="../media/image470.png"/></Relationships>
</file>

<file path=ppt/diagrams/_rels/data7.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156CF-CE2C-4003-A3D8-C7E1D14BB312}" type="doc">
      <dgm:prSet loTypeId="urn:microsoft.com/office/officeart/2005/8/layout/vList5" loCatId="list" qsTypeId="urn:microsoft.com/office/officeart/2005/8/quickstyle/simple2" qsCatId="simple" csTypeId="urn:microsoft.com/office/officeart/2005/8/colors/accent3_2" csCatId="accent3"/>
      <dgm:spPr/>
      <dgm:t>
        <a:bodyPr/>
        <a:lstStyle/>
        <a:p>
          <a:endParaRPr lang="en-US"/>
        </a:p>
      </dgm:t>
    </dgm:pt>
    <dgm:pt modelId="{89DFF71F-BB0C-47B6-AAAE-EBD96E7FA5B6}">
      <dgm:prSet/>
      <dgm:spPr/>
      <dgm:t>
        <a:bodyPr/>
        <a:lstStyle/>
        <a:p>
          <a:r>
            <a:rPr lang="en-GB"/>
            <a:t>Input output mapping is beyond human perception</a:t>
          </a:r>
          <a:endParaRPr lang="en-US"/>
        </a:p>
      </dgm:t>
    </dgm:pt>
    <dgm:pt modelId="{CC60E526-1930-47E6-B60B-DB9F32C00160}" type="parTrans" cxnId="{F1D39F9A-5F97-4401-A871-4637773B8B26}">
      <dgm:prSet/>
      <dgm:spPr/>
      <dgm:t>
        <a:bodyPr/>
        <a:lstStyle/>
        <a:p>
          <a:endParaRPr lang="en-US"/>
        </a:p>
      </dgm:t>
    </dgm:pt>
    <dgm:pt modelId="{04A93F65-2D2A-49D1-BBC9-197CB0F063EA}" type="sibTrans" cxnId="{F1D39F9A-5F97-4401-A871-4637773B8B26}">
      <dgm:prSet/>
      <dgm:spPr/>
      <dgm:t>
        <a:bodyPr/>
        <a:lstStyle/>
        <a:p>
          <a:endParaRPr lang="en-US"/>
        </a:p>
      </dgm:t>
    </dgm:pt>
    <dgm:pt modelId="{FC4A4C27-5D52-4193-B8DC-5962FF77D0E0}">
      <dgm:prSet/>
      <dgm:spPr/>
      <dgm:t>
        <a:bodyPr/>
        <a:lstStyle/>
        <a:p>
          <a:r>
            <a:rPr lang="en-GB"/>
            <a:t>Many layers of multiplication</a:t>
          </a:r>
          <a:endParaRPr lang="en-US"/>
        </a:p>
      </dgm:t>
    </dgm:pt>
    <dgm:pt modelId="{F87DBE92-8105-4BED-9663-097EAF986DDF}" type="parTrans" cxnId="{374CAD58-32E6-4DF7-A9F3-A9FEDE7EA8B7}">
      <dgm:prSet/>
      <dgm:spPr/>
      <dgm:t>
        <a:bodyPr/>
        <a:lstStyle/>
        <a:p>
          <a:endParaRPr lang="en-US"/>
        </a:p>
      </dgm:t>
    </dgm:pt>
    <dgm:pt modelId="{882BA92A-8F7C-4181-B5DC-5AF94033D493}" type="sibTrans" cxnId="{374CAD58-32E6-4DF7-A9F3-A9FEDE7EA8B7}">
      <dgm:prSet/>
      <dgm:spPr/>
      <dgm:t>
        <a:bodyPr/>
        <a:lstStyle/>
        <a:p>
          <a:endParaRPr lang="en-US"/>
        </a:p>
      </dgm:t>
    </dgm:pt>
    <dgm:pt modelId="{4B4766F5-7903-4FEB-AD79-15E903D2640F}">
      <dgm:prSet/>
      <dgm:spPr/>
      <dgm:t>
        <a:bodyPr/>
        <a:lstStyle/>
        <a:p>
          <a:r>
            <a:rPr lang="en-GB"/>
            <a:t>Millions of weights</a:t>
          </a:r>
          <a:endParaRPr lang="en-US"/>
        </a:p>
      </dgm:t>
    </dgm:pt>
    <dgm:pt modelId="{D8187FF0-248A-44F2-913C-7CB9DB796323}" type="parTrans" cxnId="{CB305D75-EF9F-4A33-A6B9-CEE6E195B092}">
      <dgm:prSet/>
      <dgm:spPr/>
      <dgm:t>
        <a:bodyPr/>
        <a:lstStyle/>
        <a:p>
          <a:endParaRPr lang="en-US"/>
        </a:p>
      </dgm:t>
    </dgm:pt>
    <dgm:pt modelId="{218F3197-F2C7-4B3F-9A5D-F455D73416A7}" type="sibTrans" cxnId="{CB305D75-EF9F-4A33-A6B9-CEE6E195B092}">
      <dgm:prSet/>
      <dgm:spPr/>
      <dgm:t>
        <a:bodyPr/>
        <a:lstStyle/>
        <a:p>
          <a:endParaRPr lang="en-US"/>
        </a:p>
      </dgm:t>
    </dgm:pt>
    <dgm:pt modelId="{09A145DE-99DC-4FD5-AB85-7E83CCE7DCFA}">
      <dgm:prSet/>
      <dgm:spPr/>
      <dgm:t>
        <a:bodyPr/>
        <a:lstStyle/>
        <a:p>
          <a:r>
            <a:rPr lang="en-GB"/>
            <a:t>Multiple non-linear transformations</a:t>
          </a:r>
          <a:endParaRPr lang="en-US"/>
        </a:p>
      </dgm:t>
    </dgm:pt>
    <dgm:pt modelId="{4C2E9949-DDB8-4554-94CB-6FA855BC2F55}" type="parTrans" cxnId="{023E1F63-780D-43E8-BD36-F442600B1BC5}">
      <dgm:prSet/>
      <dgm:spPr/>
      <dgm:t>
        <a:bodyPr/>
        <a:lstStyle/>
        <a:p>
          <a:endParaRPr lang="en-US"/>
        </a:p>
      </dgm:t>
    </dgm:pt>
    <dgm:pt modelId="{8AFC9342-9630-40EA-83E0-5B31F93FA240}" type="sibTrans" cxnId="{023E1F63-780D-43E8-BD36-F442600B1BC5}">
      <dgm:prSet/>
      <dgm:spPr/>
      <dgm:t>
        <a:bodyPr/>
        <a:lstStyle/>
        <a:p>
          <a:endParaRPr lang="en-US"/>
        </a:p>
      </dgm:t>
    </dgm:pt>
    <dgm:pt modelId="{4A2BD10B-B148-422A-8AFE-D0DDF32276D5}">
      <dgm:prSet/>
      <dgm:spPr/>
      <dgm:t>
        <a:bodyPr/>
        <a:lstStyle/>
        <a:p>
          <a:r>
            <a:rPr lang="en-US"/>
            <a:t>The main idea:</a:t>
          </a:r>
        </a:p>
      </dgm:t>
    </dgm:pt>
    <dgm:pt modelId="{BEE914F7-3CA3-4315-892C-B8E1DE905B92}" type="parTrans" cxnId="{A3446911-36AA-4D3C-968D-311BC325A28C}">
      <dgm:prSet/>
      <dgm:spPr/>
      <dgm:t>
        <a:bodyPr/>
        <a:lstStyle/>
        <a:p>
          <a:endParaRPr lang="en-US"/>
        </a:p>
      </dgm:t>
    </dgm:pt>
    <dgm:pt modelId="{5B09C04E-50D4-4B62-93B8-3526EBDE578A}" type="sibTrans" cxnId="{A3446911-36AA-4D3C-968D-311BC325A28C}">
      <dgm:prSet/>
      <dgm:spPr/>
      <dgm:t>
        <a:bodyPr/>
        <a:lstStyle/>
        <a:p>
          <a:endParaRPr lang="en-US"/>
        </a:p>
      </dgm:t>
    </dgm:pt>
    <dgm:pt modelId="{B3324D34-8457-43DA-9F43-EC65B20C25C6}">
      <dgm:prSet/>
      <dgm:spPr/>
      <dgm:t>
        <a:bodyPr/>
        <a:lstStyle/>
        <a:p>
          <a:r>
            <a:rPr lang="en-GB" b="0" i="0"/>
            <a:t>The methods visualize features and concepts learned by a neural network, explain individual predictions and simplify neural networks.</a:t>
          </a:r>
          <a:endParaRPr lang="en-US"/>
        </a:p>
      </dgm:t>
    </dgm:pt>
    <dgm:pt modelId="{15B54CCD-019C-4C77-A826-F273EE52ED46}" type="parTrans" cxnId="{50B8B469-602C-4FC8-ADDB-A7CA99083B68}">
      <dgm:prSet/>
      <dgm:spPr/>
      <dgm:t>
        <a:bodyPr/>
        <a:lstStyle/>
        <a:p>
          <a:endParaRPr lang="en-US"/>
        </a:p>
      </dgm:t>
    </dgm:pt>
    <dgm:pt modelId="{6E38CA6F-783D-4D7D-AF16-337BC3683721}" type="sibTrans" cxnId="{50B8B469-602C-4FC8-ADDB-A7CA99083B68}">
      <dgm:prSet/>
      <dgm:spPr/>
      <dgm:t>
        <a:bodyPr/>
        <a:lstStyle/>
        <a:p>
          <a:endParaRPr lang="en-US"/>
        </a:p>
      </dgm:t>
    </dgm:pt>
    <dgm:pt modelId="{FFDD59D5-3D94-44E3-86BF-CACD477EB12E}">
      <dgm:prSet/>
      <dgm:spPr/>
      <dgm:t>
        <a:bodyPr/>
        <a:lstStyle/>
        <a:p>
          <a:r>
            <a:rPr lang="en-GB"/>
            <a:t>Two main questions</a:t>
          </a:r>
          <a:endParaRPr lang="en-US"/>
        </a:p>
      </dgm:t>
    </dgm:pt>
    <dgm:pt modelId="{CEB70B46-7D08-42A8-8B9B-02223D80F6D6}" type="parTrans" cxnId="{ED620DE9-011A-4200-A536-FBF3D52D76A1}">
      <dgm:prSet/>
      <dgm:spPr/>
      <dgm:t>
        <a:bodyPr/>
        <a:lstStyle/>
        <a:p>
          <a:endParaRPr lang="en-US"/>
        </a:p>
      </dgm:t>
    </dgm:pt>
    <dgm:pt modelId="{69DE311F-E09D-4D59-AFE2-D3C4C8668134}" type="sibTrans" cxnId="{ED620DE9-011A-4200-A536-FBF3D52D76A1}">
      <dgm:prSet/>
      <dgm:spPr/>
      <dgm:t>
        <a:bodyPr/>
        <a:lstStyle/>
        <a:p>
          <a:endParaRPr lang="en-US"/>
        </a:p>
      </dgm:t>
    </dgm:pt>
    <dgm:pt modelId="{2358CBDC-CE11-4F24-888B-3CE1A7D37AB6}">
      <dgm:prSet/>
      <dgm:spPr/>
      <dgm:t>
        <a:bodyPr/>
        <a:lstStyle/>
        <a:p>
          <a:r>
            <a:rPr lang="en-GB"/>
            <a:t>Which features are learned and where?</a:t>
          </a:r>
          <a:endParaRPr lang="en-US"/>
        </a:p>
      </dgm:t>
    </dgm:pt>
    <dgm:pt modelId="{F09AD099-9C34-4DD7-A6A3-26FAF050EE1A}" type="parTrans" cxnId="{8CDA349C-8BC3-471D-8C62-5EEF4F528C25}">
      <dgm:prSet/>
      <dgm:spPr/>
      <dgm:t>
        <a:bodyPr/>
        <a:lstStyle/>
        <a:p>
          <a:endParaRPr lang="en-US"/>
        </a:p>
      </dgm:t>
    </dgm:pt>
    <dgm:pt modelId="{3BF688F5-F0BC-4583-91BF-E21CC558EC7D}" type="sibTrans" cxnId="{8CDA349C-8BC3-471D-8C62-5EEF4F528C25}">
      <dgm:prSet/>
      <dgm:spPr/>
      <dgm:t>
        <a:bodyPr/>
        <a:lstStyle/>
        <a:p>
          <a:endParaRPr lang="en-US"/>
        </a:p>
      </dgm:t>
    </dgm:pt>
    <dgm:pt modelId="{FB502BC4-84DA-4C69-B2F7-0D19876B38A3}">
      <dgm:prSet/>
      <dgm:spPr/>
      <dgm:t>
        <a:bodyPr/>
        <a:lstStyle/>
        <a:p>
          <a:r>
            <a:rPr lang="en-GB"/>
            <a:t>How to visualize them?</a:t>
          </a:r>
          <a:endParaRPr lang="en-US"/>
        </a:p>
      </dgm:t>
    </dgm:pt>
    <dgm:pt modelId="{7FBE77AE-377F-4ADD-8F9D-03530584434A}" type="parTrans" cxnId="{752F7883-4E73-4038-9157-B6E98D4CABDF}">
      <dgm:prSet/>
      <dgm:spPr/>
      <dgm:t>
        <a:bodyPr/>
        <a:lstStyle/>
        <a:p>
          <a:endParaRPr lang="en-US"/>
        </a:p>
      </dgm:t>
    </dgm:pt>
    <dgm:pt modelId="{2366077B-E0CA-443F-A922-709347BB2B5F}" type="sibTrans" cxnId="{752F7883-4E73-4038-9157-B6E98D4CABDF}">
      <dgm:prSet/>
      <dgm:spPr/>
      <dgm:t>
        <a:bodyPr/>
        <a:lstStyle/>
        <a:p>
          <a:endParaRPr lang="en-US"/>
        </a:p>
      </dgm:t>
    </dgm:pt>
    <dgm:pt modelId="{F815DF96-E9DF-4495-A9A1-EA15FFB53BA1}" type="pres">
      <dgm:prSet presAssocID="{AB5156CF-CE2C-4003-A3D8-C7E1D14BB312}" presName="Name0" presStyleCnt="0">
        <dgm:presLayoutVars>
          <dgm:dir/>
          <dgm:animLvl val="lvl"/>
          <dgm:resizeHandles val="exact"/>
        </dgm:presLayoutVars>
      </dgm:prSet>
      <dgm:spPr/>
    </dgm:pt>
    <dgm:pt modelId="{85CAC07C-661C-4498-9D18-9ED84C8D82E2}" type="pres">
      <dgm:prSet presAssocID="{89DFF71F-BB0C-47B6-AAAE-EBD96E7FA5B6}" presName="linNode" presStyleCnt="0"/>
      <dgm:spPr/>
    </dgm:pt>
    <dgm:pt modelId="{021A10A2-FA1B-44B2-B1F5-D0527B1E8FA5}" type="pres">
      <dgm:prSet presAssocID="{89DFF71F-BB0C-47B6-AAAE-EBD96E7FA5B6}" presName="parentText" presStyleLbl="node1" presStyleIdx="0" presStyleCnt="3">
        <dgm:presLayoutVars>
          <dgm:chMax val="1"/>
          <dgm:bulletEnabled val="1"/>
        </dgm:presLayoutVars>
      </dgm:prSet>
      <dgm:spPr/>
    </dgm:pt>
    <dgm:pt modelId="{4CC0E5E1-EA3A-4461-9A08-3EA2506EAF99}" type="pres">
      <dgm:prSet presAssocID="{89DFF71F-BB0C-47B6-AAAE-EBD96E7FA5B6}" presName="descendantText" presStyleLbl="alignAccFollowNode1" presStyleIdx="0" presStyleCnt="3">
        <dgm:presLayoutVars>
          <dgm:bulletEnabled val="1"/>
        </dgm:presLayoutVars>
      </dgm:prSet>
      <dgm:spPr/>
    </dgm:pt>
    <dgm:pt modelId="{F4772F94-4140-4F8D-AA62-9DFC9C846CE2}" type="pres">
      <dgm:prSet presAssocID="{04A93F65-2D2A-49D1-BBC9-197CB0F063EA}" presName="sp" presStyleCnt="0"/>
      <dgm:spPr/>
    </dgm:pt>
    <dgm:pt modelId="{5655326E-9001-41E8-84FC-5D785F3458F3}" type="pres">
      <dgm:prSet presAssocID="{4A2BD10B-B148-422A-8AFE-D0DDF32276D5}" presName="linNode" presStyleCnt="0"/>
      <dgm:spPr/>
    </dgm:pt>
    <dgm:pt modelId="{C5B934A2-C102-4C51-83B5-63E22451E638}" type="pres">
      <dgm:prSet presAssocID="{4A2BD10B-B148-422A-8AFE-D0DDF32276D5}" presName="parentText" presStyleLbl="node1" presStyleIdx="1" presStyleCnt="3">
        <dgm:presLayoutVars>
          <dgm:chMax val="1"/>
          <dgm:bulletEnabled val="1"/>
        </dgm:presLayoutVars>
      </dgm:prSet>
      <dgm:spPr/>
    </dgm:pt>
    <dgm:pt modelId="{B3A18177-194E-4958-A81E-86DEAB6E4B59}" type="pres">
      <dgm:prSet presAssocID="{4A2BD10B-B148-422A-8AFE-D0DDF32276D5}" presName="descendantText" presStyleLbl="alignAccFollowNode1" presStyleIdx="1" presStyleCnt="3">
        <dgm:presLayoutVars>
          <dgm:bulletEnabled val="1"/>
        </dgm:presLayoutVars>
      </dgm:prSet>
      <dgm:spPr/>
    </dgm:pt>
    <dgm:pt modelId="{F382F074-C80D-4A1C-9330-48911D7C39A7}" type="pres">
      <dgm:prSet presAssocID="{5B09C04E-50D4-4B62-93B8-3526EBDE578A}" presName="sp" presStyleCnt="0"/>
      <dgm:spPr/>
    </dgm:pt>
    <dgm:pt modelId="{D3034196-25BC-4E18-92F5-CC20C09C2D90}" type="pres">
      <dgm:prSet presAssocID="{FFDD59D5-3D94-44E3-86BF-CACD477EB12E}" presName="linNode" presStyleCnt="0"/>
      <dgm:spPr/>
    </dgm:pt>
    <dgm:pt modelId="{E6AF87E6-645B-404A-918A-FBA40E57B30B}" type="pres">
      <dgm:prSet presAssocID="{FFDD59D5-3D94-44E3-86BF-CACD477EB12E}" presName="parentText" presStyleLbl="node1" presStyleIdx="2" presStyleCnt="3">
        <dgm:presLayoutVars>
          <dgm:chMax val="1"/>
          <dgm:bulletEnabled val="1"/>
        </dgm:presLayoutVars>
      </dgm:prSet>
      <dgm:spPr/>
    </dgm:pt>
    <dgm:pt modelId="{85EFFB5E-C2FD-45CA-9B76-44F72D9CC3DB}" type="pres">
      <dgm:prSet presAssocID="{FFDD59D5-3D94-44E3-86BF-CACD477EB12E}" presName="descendantText" presStyleLbl="alignAccFollowNode1" presStyleIdx="2" presStyleCnt="3">
        <dgm:presLayoutVars>
          <dgm:bulletEnabled val="1"/>
        </dgm:presLayoutVars>
      </dgm:prSet>
      <dgm:spPr/>
    </dgm:pt>
  </dgm:ptLst>
  <dgm:cxnLst>
    <dgm:cxn modelId="{A3446911-36AA-4D3C-968D-311BC325A28C}" srcId="{AB5156CF-CE2C-4003-A3D8-C7E1D14BB312}" destId="{4A2BD10B-B148-422A-8AFE-D0DDF32276D5}" srcOrd="1" destOrd="0" parTransId="{BEE914F7-3CA3-4315-892C-B8E1DE905B92}" sibTransId="{5B09C04E-50D4-4B62-93B8-3526EBDE578A}"/>
    <dgm:cxn modelId="{1801C815-04F1-44A1-AAB1-064684A790AD}" type="presOf" srcId="{B3324D34-8457-43DA-9F43-EC65B20C25C6}" destId="{B3A18177-194E-4958-A81E-86DEAB6E4B59}" srcOrd="0" destOrd="0" presId="urn:microsoft.com/office/officeart/2005/8/layout/vList5"/>
    <dgm:cxn modelId="{634A2429-9B4E-48FD-842D-9E2368B54756}" type="presOf" srcId="{2358CBDC-CE11-4F24-888B-3CE1A7D37AB6}" destId="{85EFFB5E-C2FD-45CA-9B76-44F72D9CC3DB}" srcOrd="0" destOrd="0" presId="urn:microsoft.com/office/officeart/2005/8/layout/vList5"/>
    <dgm:cxn modelId="{E2452C2F-443C-48B6-8D88-5B0DFD16F5E9}" type="presOf" srcId="{FFDD59D5-3D94-44E3-86BF-CACD477EB12E}" destId="{E6AF87E6-645B-404A-918A-FBA40E57B30B}" srcOrd="0" destOrd="0" presId="urn:microsoft.com/office/officeart/2005/8/layout/vList5"/>
    <dgm:cxn modelId="{81DEB250-FE78-410E-8342-BD9C8B1F2281}" type="presOf" srcId="{89DFF71F-BB0C-47B6-AAAE-EBD96E7FA5B6}" destId="{021A10A2-FA1B-44B2-B1F5-D0527B1E8FA5}" srcOrd="0" destOrd="0" presId="urn:microsoft.com/office/officeart/2005/8/layout/vList5"/>
    <dgm:cxn modelId="{56415653-24B9-4DAA-AFA1-F39263966951}" type="presOf" srcId="{FC4A4C27-5D52-4193-B8DC-5962FF77D0E0}" destId="{4CC0E5E1-EA3A-4461-9A08-3EA2506EAF99}" srcOrd="0" destOrd="0" presId="urn:microsoft.com/office/officeart/2005/8/layout/vList5"/>
    <dgm:cxn modelId="{374CAD58-32E6-4DF7-A9F3-A9FEDE7EA8B7}" srcId="{89DFF71F-BB0C-47B6-AAAE-EBD96E7FA5B6}" destId="{FC4A4C27-5D52-4193-B8DC-5962FF77D0E0}" srcOrd="0" destOrd="0" parTransId="{F87DBE92-8105-4BED-9663-097EAF986DDF}" sibTransId="{882BA92A-8F7C-4181-B5DC-5AF94033D493}"/>
    <dgm:cxn modelId="{023E1F63-780D-43E8-BD36-F442600B1BC5}" srcId="{89DFF71F-BB0C-47B6-AAAE-EBD96E7FA5B6}" destId="{09A145DE-99DC-4FD5-AB85-7E83CCE7DCFA}" srcOrd="2" destOrd="0" parTransId="{4C2E9949-DDB8-4554-94CB-6FA855BC2F55}" sibTransId="{8AFC9342-9630-40EA-83E0-5B31F93FA240}"/>
    <dgm:cxn modelId="{50B8B469-602C-4FC8-ADDB-A7CA99083B68}" srcId="{4A2BD10B-B148-422A-8AFE-D0DDF32276D5}" destId="{B3324D34-8457-43DA-9F43-EC65B20C25C6}" srcOrd="0" destOrd="0" parTransId="{15B54CCD-019C-4C77-A826-F273EE52ED46}" sibTransId="{6E38CA6F-783D-4D7D-AF16-337BC3683721}"/>
    <dgm:cxn modelId="{CB305D75-EF9F-4A33-A6B9-CEE6E195B092}" srcId="{89DFF71F-BB0C-47B6-AAAE-EBD96E7FA5B6}" destId="{4B4766F5-7903-4FEB-AD79-15E903D2640F}" srcOrd="1" destOrd="0" parTransId="{D8187FF0-248A-44F2-913C-7CB9DB796323}" sibTransId="{218F3197-F2C7-4B3F-9A5D-F455D73416A7}"/>
    <dgm:cxn modelId="{752F7883-4E73-4038-9157-B6E98D4CABDF}" srcId="{FFDD59D5-3D94-44E3-86BF-CACD477EB12E}" destId="{FB502BC4-84DA-4C69-B2F7-0D19876B38A3}" srcOrd="1" destOrd="0" parTransId="{7FBE77AE-377F-4ADD-8F9D-03530584434A}" sibTransId="{2366077B-E0CA-443F-A922-709347BB2B5F}"/>
    <dgm:cxn modelId="{F1D39F9A-5F97-4401-A871-4637773B8B26}" srcId="{AB5156CF-CE2C-4003-A3D8-C7E1D14BB312}" destId="{89DFF71F-BB0C-47B6-AAAE-EBD96E7FA5B6}" srcOrd="0" destOrd="0" parTransId="{CC60E526-1930-47E6-B60B-DB9F32C00160}" sibTransId="{04A93F65-2D2A-49D1-BBC9-197CB0F063EA}"/>
    <dgm:cxn modelId="{8CDA349C-8BC3-471D-8C62-5EEF4F528C25}" srcId="{FFDD59D5-3D94-44E3-86BF-CACD477EB12E}" destId="{2358CBDC-CE11-4F24-888B-3CE1A7D37AB6}" srcOrd="0" destOrd="0" parTransId="{F09AD099-9C34-4DD7-A6A3-26FAF050EE1A}" sibTransId="{3BF688F5-F0BC-4583-91BF-E21CC558EC7D}"/>
    <dgm:cxn modelId="{78FC469E-8574-4560-9644-3D38B5D3359E}" type="presOf" srcId="{4A2BD10B-B148-422A-8AFE-D0DDF32276D5}" destId="{C5B934A2-C102-4C51-83B5-63E22451E638}" srcOrd="0" destOrd="0" presId="urn:microsoft.com/office/officeart/2005/8/layout/vList5"/>
    <dgm:cxn modelId="{861DD3A2-DF12-45F2-B763-61A6A36F887A}" type="presOf" srcId="{FB502BC4-84DA-4C69-B2F7-0D19876B38A3}" destId="{85EFFB5E-C2FD-45CA-9B76-44F72D9CC3DB}" srcOrd="0" destOrd="1" presId="urn:microsoft.com/office/officeart/2005/8/layout/vList5"/>
    <dgm:cxn modelId="{10AB35C8-B537-4218-8ED1-9CE33A975D60}" type="presOf" srcId="{4B4766F5-7903-4FEB-AD79-15E903D2640F}" destId="{4CC0E5E1-EA3A-4461-9A08-3EA2506EAF99}" srcOrd="0" destOrd="1" presId="urn:microsoft.com/office/officeart/2005/8/layout/vList5"/>
    <dgm:cxn modelId="{94E616E0-D138-4A9E-BA12-72D694301047}" type="presOf" srcId="{AB5156CF-CE2C-4003-A3D8-C7E1D14BB312}" destId="{F815DF96-E9DF-4495-A9A1-EA15FFB53BA1}" srcOrd="0" destOrd="0" presId="urn:microsoft.com/office/officeart/2005/8/layout/vList5"/>
    <dgm:cxn modelId="{580E22E5-4A27-4D86-BE09-864110DB1929}" type="presOf" srcId="{09A145DE-99DC-4FD5-AB85-7E83CCE7DCFA}" destId="{4CC0E5E1-EA3A-4461-9A08-3EA2506EAF99}" srcOrd="0" destOrd="2" presId="urn:microsoft.com/office/officeart/2005/8/layout/vList5"/>
    <dgm:cxn modelId="{ED620DE9-011A-4200-A536-FBF3D52D76A1}" srcId="{AB5156CF-CE2C-4003-A3D8-C7E1D14BB312}" destId="{FFDD59D5-3D94-44E3-86BF-CACD477EB12E}" srcOrd="2" destOrd="0" parTransId="{CEB70B46-7D08-42A8-8B9B-02223D80F6D6}" sibTransId="{69DE311F-E09D-4D59-AFE2-D3C4C8668134}"/>
    <dgm:cxn modelId="{352AD3C0-3793-4924-AE39-9C49E529DB7A}" type="presParOf" srcId="{F815DF96-E9DF-4495-A9A1-EA15FFB53BA1}" destId="{85CAC07C-661C-4498-9D18-9ED84C8D82E2}" srcOrd="0" destOrd="0" presId="urn:microsoft.com/office/officeart/2005/8/layout/vList5"/>
    <dgm:cxn modelId="{1F557A3F-6A97-4C12-B8A1-93E3D1AD6BBD}" type="presParOf" srcId="{85CAC07C-661C-4498-9D18-9ED84C8D82E2}" destId="{021A10A2-FA1B-44B2-B1F5-D0527B1E8FA5}" srcOrd="0" destOrd="0" presId="urn:microsoft.com/office/officeart/2005/8/layout/vList5"/>
    <dgm:cxn modelId="{A7ED76D8-2911-464B-86C5-50178A6145E1}" type="presParOf" srcId="{85CAC07C-661C-4498-9D18-9ED84C8D82E2}" destId="{4CC0E5E1-EA3A-4461-9A08-3EA2506EAF99}" srcOrd="1" destOrd="0" presId="urn:microsoft.com/office/officeart/2005/8/layout/vList5"/>
    <dgm:cxn modelId="{94612F84-B98E-4630-9F2F-6F1C787673CC}" type="presParOf" srcId="{F815DF96-E9DF-4495-A9A1-EA15FFB53BA1}" destId="{F4772F94-4140-4F8D-AA62-9DFC9C846CE2}" srcOrd="1" destOrd="0" presId="urn:microsoft.com/office/officeart/2005/8/layout/vList5"/>
    <dgm:cxn modelId="{4CD57816-E3FC-47FF-BD5D-6D7406F09E35}" type="presParOf" srcId="{F815DF96-E9DF-4495-A9A1-EA15FFB53BA1}" destId="{5655326E-9001-41E8-84FC-5D785F3458F3}" srcOrd="2" destOrd="0" presId="urn:microsoft.com/office/officeart/2005/8/layout/vList5"/>
    <dgm:cxn modelId="{31DDFE95-53C2-4760-9A39-386DAB1DF310}" type="presParOf" srcId="{5655326E-9001-41E8-84FC-5D785F3458F3}" destId="{C5B934A2-C102-4C51-83B5-63E22451E638}" srcOrd="0" destOrd="0" presId="urn:microsoft.com/office/officeart/2005/8/layout/vList5"/>
    <dgm:cxn modelId="{4D5AAE8C-B94F-4C45-A951-3396CC69DBE9}" type="presParOf" srcId="{5655326E-9001-41E8-84FC-5D785F3458F3}" destId="{B3A18177-194E-4958-A81E-86DEAB6E4B59}" srcOrd="1" destOrd="0" presId="urn:microsoft.com/office/officeart/2005/8/layout/vList5"/>
    <dgm:cxn modelId="{656E1A44-9778-4FA3-BE92-DBABF0881C2B}" type="presParOf" srcId="{F815DF96-E9DF-4495-A9A1-EA15FFB53BA1}" destId="{F382F074-C80D-4A1C-9330-48911D7C39A7}" srcOrd="3" destOrd="0" presId="urn:microsoft.com/office/officeart/2005/8/layout/vList5"/>
    <dgm:cxn modelId="{193017E3-0738-4ECA-9975-7ED50954EC46}" type="presParOf" srcId="{F815DF96-E9DF-4495-A9A1-EA15FFB53BA1}" destId="{D3034196-25BC-4E18-92F5-CC20C09C2D90}" srcOrd="4" destOrd="0" presId="urn:microsoft.com/office/officeart/2005/8/layout/vList5"/>
    <dgm:cxn modelId="{71509AFB-948B-44ED-BB8D-8D72D2B63105}" type="presParOf" srcId="{D3034196-25BC-4E18-92F5-CC20C09C2D90}" destId="{E6AF87E6-645B-404A-918A-FBA40E57B30B}" srcOrd="0" destOrd="0" presId="urn:microsoft.com/office/officeart/2005/8/layout/vList5"/>
    <dgm:cxn modelId="{A8AC540F-C29D-4375-A366-C9A9F5874704}" type="presParOf" srcId="{D3034196-25BC-4E18-92F5-CC20C09C2D90}" destId="{85EFFB5E-C2FD-45CA-9B76-44F72D9CC3D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DB0BCA-EFF0-4633-AF40-FF31E1330FAA}"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16805349-37AC-4295-898E-25FED56C15B0}">
      <dgm:prSet/>
      <dgm:spPr/>
      <dgm:t>
        <a:bodyPr/>
        <a:lstStyle/>
        <a:p>
          <a:r>
            <a:rPr lang="en-GB" b="1" i="0"/>
            <a:t>Feature Visualization Complexity</a:t>
          </a:r>
          <a:endParaRPr lang="en-US"/>
        </a:p>
      </dgm:t>
    </dgm:pt>
    <dgm:pt modelId="{62B1349D-18D4-44C9-8A0E-FC1B1FE13638}" type="parTrans" cxnId="{4301D01E-AF6C-4795-8CAB-79756911E2DF}">
      <dgm:prSet/>
      <dgm:spPr/>
      <dgm:t>
        <a:bodyPr/>
        <a:lstStyle/>
        <a:p>
          <a:endParaRPr lang="en-US"/>
        </a:p>
      </dgm:t>
    </dgm:pt>
    <dgm:pt modelId="{49C5A84D-6BED-4AD6-8BB0-98579DD38A03}" type="sibTrans" cxnId="{4301D01E-AF6C-4795-8CAB-79756911E2DF}">
      <dgm:prSet/>
      <dgm:spPr/>
      <dgm:t>
        <a:bodyPr/>
        <a:lstStyle/>
        <a:p>
          <a:endParaRPr lang="en-US"/>
        </a:p>
      </dgm:t>
    </dgm:pt>
    <dgm:pt modelId="{2120E80C-4B4B-4E94-B00C-3BD51546F963}">
      <dgm:prSet/>
      <dgm:spPr/>
      <dgm:t>
        <a:bodyPr/>
        <a:lstStyle/>
        <a:p>
          <a:r>
            <a:rPr lang="en-GB" b="0" i="0"/>
            <a:t>Many feature visualizations are abstract, lacking clear links to understandable human concepts.</a:t>
          </a:r>
          <a:endParaRPr lang="en-US"/>
        </a:p>
      </dgm:t>
    </dgm:pt>
    <dgm:pt modelId="{92116B02-9431-44D2-807D-ED85B2DBF3F2}" type="parTrans" cxnId="{7454A7A6-0B07-46B2-AC7A-A9034D5E7FDC}">
      <dgm:prSet/>
      <dgm:spPr/>
      <dgm:t>
        <a:bodyPr/>
        <a:lstStyle/>
        <a:p>
          <a:endParaRPr lang="en-US"/>
        </a:p>
      </dgm:t>
    </dgm:pt>
    <dgm:pt modelId="{13B096EF-E39A-4C22-B24D-1977A648B732}" type="sibTrans" cxnId="{7454A7A6-0B07-46B2-AC7A-A9034D5E7FDC}">
      <dgm:prSet/>
      <dgm:spPr/>
      <dgm:t>
        <a:bodyPr/>
        <a:lstStyle/>
        <a:p>
          <a:endParaRPr lang="en-US"/>
        </a:p>
      </dgm:t>
    </dgm:pt>
    <dgm:pt modelId="{8642BE16-3BAE-4523-A431-E751AE61AFF4}">
      <dgm:prSet/>
      <dgm:spPr/>
      <dgm:t>
        <a:bodyPr/>
        <a:lstStyle/>
        <a:p>
          <a:r>
            <a:rPr lang="en-GB" b="0" i="0"/>
            <a:t>Displaying feature visualizations alongside training data often provides limited insight, indicating only general attributes like color presence (e.g., "requires yellow").</a:t>
          </a:r>
          <a:endParaRPr lang="en-US"/>
        </a:p>
      </dgm:t>
    </dgm:pt>
    <dgm:pt modelId="{A3A7BF17-A2DA-4D13-A36C-C511A48AD9CA}" type="parTrans" cxnId="{4DAB47F8-6831-4645-9443-6C1CA6A7EE0A}">
      <dgm:prSet/>
      <dgm:spPr/>
      <dgm:t>
        <a:bodyPr/>
        <a:lstStyle/>
        <a:p>
          <a:endParaRPr lang="en-US"/>
        </a:p>
      </dgm:t>
    </dgm:pt>
    <dgm:pt modelId="{8D88793E-5BA2-469F-8FFF-DF29513B08FC}" type="sibTrans" cxnId="{4DAB47F8-6831-4645-9443-6C1CA6A7EE0A}">
      <dgm:prSet/>
      <dgm:spPr/>
      <dgm:t>
        <a:bodyPr/>
        <a:lstStyle/>
        <a:p>
          <a:endParaRPr lang="en-US"/>
        </a:p>
      </dgm:t>
    </dgm:pt>
    <dgm:pt modelId="{3F507728-24C4-4943-9AB5-2D8B143BF900}">
      <dgm:prSet/>
      <dgm:spPr/>
      <dgm:t>
        <a:bodyPr/>
        <a:lstStyle/>
        <a:p>
          <a:r>
            <a:rPr lang="en-GB" b="1" i="0"/>
            <a:t>Volume of Data</a:t>
          </a:r>
          <a:endParaRPr lang="en-US"/>
        </a:p>
      </dgm:t>
    </dgm:pt>
    <dgm:pt modelId="{3C52ACA3-4BA0-45B6-A5CC-91B772F2BBBE}" type="parTrans" cxnId="{A769CCCE-D4DC-4D4D-9D73-0A70F7F27758}">
      <dgm:prSet/>
      <dgm:spPr/>
      <dgm:t>
        <a:bodyPr/>
        <a:lstStyle/>
        <a:p>
          <a:endParaRPr lang="en-US"/>
        </a:p>
      </dgm:t>
    </dgm:pt>
    <dgm:pt modelId="{5C5BB346-C336-43E8-91EB-32FB9BECEC85}" type="sibTrans" cxnId="{A769CCCE-D4DC-4D4D-9D73-0A70F7F27758}">
      <dgm:prSet/>
      <dgm:spPr/>
      <dgm:t>
        <a:bodyPr/>
        <a:lstStyle/>
        <a:p>
          <a:endParaRPr lang="en-US"/>
        </a:p>
      </dgm:t>
    </dgm:pt>
    <dgm:pt modelId="{5347F5C5-75C4-4B73-BE10-750833DD817E}">
      <dgm:prSet/>
      <dgm:spPr/>
      <dgm:t>
        <a:bodyPr/>
        <a:lstStyle/>
        <a:p>
          <a:r>
            <a:rPr lang="en-GB" b="0" i="0"/>
            <a:t>High volume of units makes comprehensive analysis impractical:</a:t>
          </a:r>
          <a:endParaRPr lang="en-US"/>
        </a:p>
      </dgm:t>
    </dgm:pt>
    <dgm:pt modelId="{E9190372-1578-4517-8FC9-48FB10AD1730}" type="parTrans" cxnId="{E715F95E-66ED-4776-9652-54D5D82713E7}">
      <dgm:prSet/>
      <dgm:spPr/>
      <dgm:t>
        <a:bodyPr/>
        <a:lstStyle/>
        <a:p>
          <a:endParaRPr lang="en-US"/>
        </a:p>
      </dgm:t>
    </dgm:pt>
    <dgm:pt modelId="{BD9D20AA-DAA4-4536-BFE8-08ED7D6656E6}" type="sibTrans" cxnId="{E715F95E-66ED-4776-9652-54D5D82713E7}">
      <dgm:prSet/>
      <dgm:spPr/>
      <dgm:t>
        <a:bodyPr/>
        <a:lstStyle/>
        <a:p>
          <a:endParaRPr lang="en-US"/>
        </a:p>
      </dgm:t>
    </dgm:pt>
    <dgm:pt modelId="{5BED3718-9AE7-4F29-B40D-672B66C7B28F}">
      <dgm:prSet/>
      <dgm:spPr/>
      <dgm:t>
        <a:bodyPr/>
        <a:lstStyle/>
        <a:p>
          <a:r>
            <a:rPr lang="en-GB" b="0" i="0"/>
            <a:t>Over 5000 channels across nine layers in Inception V1.</a:t>
          </a:r>
          <a:endParaRPr lang="en-US"/>
        </a:p>
      </dgm:t>
    </dgm:pt>
    <dgm:pt modelId="{3DC4FAE2-6126-4078-81D5-201A075258DD}" type="parTrans" cxnId="{E1D6918D-9D79-4E31-919A-100C4BDDACB0}">
      <dgm:prSet/>
      <dgm:spPr/>
      <dgm:t>
        <a:bodyPr/>
        <a:lstStyle/>
        <a:p>
          <a:endParaRPr lang="en-US"/>
        </a:p>
      </dgm:t>
    </dgm:pt>
    <dgm:pt modelId="{21B7D38A-9FFE-46D4-B51E-9481B80605D9}" type="sibTrans" cxnId="{E1D6918D-9D79-4E31-919A-100C4BDDACB0}">
      <dgm:prSet/>
      <dgm:spPr/>
      <dgm:t>
        <a:bodyPr/>
        <a:lstStyle/>
        <a:p>
          <a:endParaRPr lang="en-US"/>
        </a:p>
      </dgm:t>
    </dgm:pt>
    <dgm:pt modelId="{3446D142-47B1-42A7-84EA-3228A732BC5E}">
      <dgm:prSet/>
      <dgm:spPr/>
      <dgm:t>
        <a:bodyPr/>
        <a:lstStyle/>
        <a:p>
          <a:r>
            <a:rPr lang="en-GB" b="0" i="0"/>
            <a:t>Visualizing both positive and negative activations, plus training images, could require displaying over 50,000 images.</a:t>
          </a:r>
          <a:endParaRPr lang="en-US"/>
        </a:p>
      </dgm:t>
    </dgm:pt>
    <dgm:pt modelId="{3BB8E423-BA5E-4C75-A54F-90B896D326B4}" type="parTrans" cxnId="{E7665392-01D8-4581-BDCA-669AA0F7C127}">
      <dgm:prSet/>
      <dgm:spPr/>
      <dgm:t>
        <a:bodyPr/>
        <a:lstStyle/>
        <a:p>
          <a:endParaRPr lang="en-US"/>
        </a:p>
      </dgm:t>
    </dgm:pt>
    <dgm:pt modelId="{D1954F99-0A4A-4CE7-96E5-3B795D237DEC}" type="sibTrans" cxnId="{E7665392-01D8-4581-BDCA-669AA0F7C127}">
      <dgm:prSet/>
      <dgm:spPr/>
      <dgm:t>
        <a:bodyPr/>
        <a:lstStyle/>
        <a:p>
          <a:endParaRPr lang="en-US"/>
        </a:p>
      </dgm:t>
    </dgm:pt>
    <dgm:pt modelId="{7CF00A10-4DA4-4927-89A2-C608D7E38DF5}">
      <dgm:prSet/>
      <dgm:spPr/>
      <dgm:t>
        <a:bodyPr/>
        <a:lstStyle/>
        <a:p>
          <a:r>
            <a:rPr lang="en-GB" b="1" i="0"/>
            <a:t>Interpretability Issues</a:t>
          </a:r>
          <a:endParaRPr lang="en-US"/>
        </a:p>
      </dgm:t>
    </dgm:pt>
    <dgm:pt modelId="{42EFB5EB-3B86-4E75-B1F4-B5A63D0FB7D7}" type="parTrans" cxnId="{33DBDDD5-3C39-4BE1-814B-8061288B7B16}">
      <dgm:prSet/>
      <dgm:spPr/>
      <dgm:t>
        <a:bodyPr/>
        <a:lstStyle/>
        <a:p>
          <a:endParaRPr lang="en-US"/>
        </a:p>
      </dgm:t>
    </dgm:pt>
    <dgm:pt modelId="{A39D2B62-4596-4029-AB79-7AF357B3A7BA}" type="sibTrans" cxnId="{33DBDDD5-3C39-4BE1-814B-8061288B7B16}">
      <dgm:prSet/>
      <dgm:spPr/>
      <dgm:t>
        <a:bodyPr/>
        <a:lstStyle/>
        <a:p>
          <a:endParaRPr lang="en-US"/>
        </a:p>
      </dgm:t>
    </dgm:pt>
    <dgm:pt modelId="{92DD0A11-00A8-48C0-9162-9BFBE41CEE92}">
      <dgm:prSet/>
      <dgm:spPr/>
      <dgm:t>
        <a:bodyPr/>
        <a:lstStyle/>
        <a:p>
          <a:r>
            <a:rPr lang="en-GB" b="0" i="0"/>
            <a:t>Feature visualizations can create an illusion of understanding neural network operations.</a:t>
          </a:r>
          <a:endParaRPr lang="en-US"/>
        </a:p>
      </dgm:t>
    </dgm:pt>
    <dgm:pt modelId="{80394D8C-75D3-411A-B85C-B234D7F456FF}" type="parTrans" cxnId="{0C10900E-718F-4A41-A3A9-3A0FF3A18ABD}">
      <dgm:prSet/>
      <dgm:spPr/>
      <dgm:t>
        <a:bodyPr/>
        <a:lstStyle/>
        <a:p>
          <a:endParaRPr lang="en-US"/>
        </a:p>
      </dgm:t>
    </dgm:pt>
    <dgm:pt modelId="{547D420C-695D-4300-B48D-F71F554CF769}" type="sibTrans" cxnId="{0C10900E-718F-4A41-A3A9-3A0FF3A18ABD}">
      <dgm:prSet/>
      <dgm:spPr/>
      <dgm:t>
        <a:bodyPr/>
        <a:lstStyle/>
        <a:p>
          <a:endParaRPr lang="en-US"/>
        </a:p>
      </dgm:t>
    </dgm:pt>
    <dgm:pt modelId="{35E6BCC1-5EAC-41C9-B16F-9EE946D3502A}">
      <dgm:prSet/>
      <dgm:spPr/>
      <dgm:t>
        <a:bodyPr/>
        <a:lstStyle/>
        <a:p>
          <a:r>
            <a:rPr lang="en-GB" b="0" i="0"/>
            <a:t>Complex interactions and lack of clear concept linkage make true interpretability elusive:</a:t>
          </a:r>
          <a:endParaRPr lang="en-US"/>
        </a:p>
      </dgm:t>
    </dgm:pt>
    <dgm:pt modelId="{FFA9E4E4-0528-4A1D-BE72-CEB5A4889AC4}" type="parTrans" cxnId="{B6F90CB3-6605-4AAC-BEE4-72B7332AE488}">
      <dgm:prSet/>
      <dgm:spPr/>
      <dgm:t>
        <a:bodyPr/>
        <a:lstStyle/>
        <a:p>
          <a:endParaRPr lang="en-US"/>
        </a:p>
      </dgm:t>
    </dgm:pt>
    <dgm:pt modelId="{93A6A376-C2FF-4150-8AF4-39199370F14C}" type="sibTrans" cxnId="{B6F90CB3-6605-4AAC-BEE4-72B7332AE488}">
      <dgm:prSet/>
      <dgm:spPr/>
      <dgm:t>
        <a:bodyPr/>
        <a:lstStyle/>
        <a:p>
          <a:endParaRPr lang="en-US"/>
        </a:p>
      </dgm:t>
    </dgm:pt>
    <dgm:pt modelId="{020E5FA6-F6FE-4001-915D-BC80AD97B8FB}">
      <dgm:prSet/>
      <dgm:spPr/>
      <dgm:t>
        <a:bodyPr/>
        <a:lstStyle/>
        <a:p>
          <a:r>
            <a:rPr lang="en-GB" b="0" i="0"/>
            <a:t>Many units do not correspond to any human-recognizable concept.</a:t>
          </a:r>
          <a:endParaRPr lang="en-US"/>
        </a:p>
      </dgm:t>
    </dgm:pt>
    <dgm:pt modelId="{45A57234-B263-4F9A-93BD-B2EC3C9946B3}" type="parTrans" cxnId="{FD55C63F-2F71-4B1F-8057-4E126DE52467}">
      <dgm:prSet/>
      <dgm:spPr/>
      <dgm:t>
        <a:bodyPr/>
        <a:lstStyle/>
        <a:p>
          <a:endParaRPr lang="en-US"/>
        </a:p>
      </dgm:t>
    </dgm:pt>
    <dgm:pt modelId="{0F2E83D1-D14B-4B71-92B7-7923BFEC5250}" type="sibTrans" cxnId="{FD55C63F-2F71-4B1F-8057-4E126DE52467}">
      <dgm:prSet/>
      <dgm:spPr/>
      <dgm:t>
        <a:bodyPr/>
        <a:lstStyle/>
        <a:p>
          <a:endParaRPr lang="en-US"/>
        </a:p>
      </dgm:t>
    </dgm:pt>
    <dgm:pt modelId="{46312EF5-92FB-4463-9200-F00487628187}">
      <dgm:prSet/>
      <dgm:spPr/>
      <dgm:t>
        <a:bodyPr/>
        <a:lstStyle/>
        <a:p>
          <a:r>
            <a:rPr lang="en-GB" b="0" i="0"/>
            <a:t>Positive and negative activations often indicate unrelated features.</a:t>
          </a:r>
          <a:endParaRPr lang="en-US"/>
        </a:p>
      </dgm:t>
    </dgm:pt>
    <dgm:pt modelId="{BBB874B3-68BD-4CBE-A79E-44318D32C73B}" type="parTrans" cxnId="{5D6130FA-E752-4AC9-853C-FDC55756EEA7}">
      <dgm:prSet/>
      <dgm:spPr/>
      <dgm:t>
        <a:bodyPr/>
        <a:lstStyle/>
        <a:p>
          <a:endParaRPr lang="en-US"/>
        </a:p>
      </dgm:t>
    </dgm:pt>
    <dgm:pt modelId="{428AEA34-E257-4A15-97AF-E61963B13D1A}" type="sibTrans" cxnId="{5D6130FA-E752-4AC9-853C-FDC55756EEA7}">
      <dgm:prSet/>
      <dgm:spPr/>
      <dgm:t>
        <a:bodyPr/>
        <a:lstStyle/>
        <a:p>
          <a:endParaRPr lang="en-US"/>
        </a:p>
      </dgm:t>
    </dgm:pt>
    <dgm:pt modelId="{3D182F82-4CA0-4217-8CDC-74CCCA533BC9}" type="pres">
      <dgm:prSet presAssocID="{8EDB0BCA-EFF0-4633-AF40-FF31E1330FAA}" presName="linear" presStyleCnt="0">
        <dgm:presLayoutVars>
          <dgm:dir/>
          <dgm:animLvl val="lvl"/>
          <dgm:resizeHandles val="exact"/>
        </dgm:presLayoutVars>
      </dgm:prSet>
      <dgm:spPr/>
    </dgm:pt>
    <dgm:pt modelId="{6F415C1D-90CA-4B14-8747-E2A494D11082}" type="pres">
      <dgm:prSet presAssocID="{16805349-37AC-4295-898E-25FED56C15B0}" presName="parentLin" presStyleCnt="0"/>
      <dgm:spPr/>
    </dgm:pt>
    <dgm:pt modelId="{24192061-59CA-4E86-9C65-DE89EFAE0BB0}" type="pres">
      <dgm:prSet presAssocID="{16805349-37AC-4295-898E-25FED56C15B0}" presName="parentLeftMargin" presStyleLbl="node1" presStyleIdx="0" presStyleCnt="3"/>
      <dgm:spPr/>
    </dgm:pt>
    <dgm:pt modelId="{D94931E1-BD76-4372-96E2-A4965EC97CFA}" type="pres">
      <dgm:prSet presAssocID="{16805349-37AC-4295-898E-25FED56C15B0}" presName="parentText" presStyleLbl="node1" presStyleIdx="0" presStyleCnt="3">
        <dgm:presLayoutVars>
          <dgm:chMax val="0"/>
          <dgm:bulletEnabled val="1"/>
        </dgm:presLayoutVars>
      </dgm:prSet>
      <dgm:spPr/>
    </dgm:pt>
    <dgm:pt modelId="{73CF4E84-5F1D-49A3-9348-A47DF45726E2}" type="pres">
      <dgm:prSet presAssocID="{16805349-37AC-4295-898E-25FED56C15B0}" presName="negativeSpace" presStyleCnt="0"/>
      <dgm:spPr/>
    </dgm:pt>
    <dgm:pt modelId="{F36A8B5D-F7B3-40CA-8017-78B4B7A90D3C}" type="pres">
      <dgm:prSet presAssocID="{16805349-37AC-4295-898E-25FED56C15B0}" presName="childText" presStyleLbl="conFgAcc1" presStyleIdx="0" presStyleCnt="3">
        <dgm:presLayoutVars>
          <dgm:bulletEnabled val="1"/>
        </dgm:presLayoutVars>
      </dgm:prSet>
      <dgm:spPr/>
    </dgm:pt>
    <dgm:pt modelId="{51B367E5-8F7F-4C85-ACCB-2E88228BBB44}" type="pres">
      <dgm:prSet presAssocID="{49C5A84D-6BED-4AD6-8BB0-98579DD38A03}" presName="spaceBetweenRectangles" presStyleCnt="0"/>
      <dgm:spPr/>
    </dgm:pt>
    <dgm:pt modelId="{F7D0423E-7DE3-47CE-A745-353C63467806}" type="pres">
      <dgm:prSet presAssocID="{3F507728-24C4-4943-9AB5-2D8B143BF900}" presName="parentLin" presStyleCnt="0"/>
      <dgm:spPr/>
    </dgm:pt>
    <dgm:pt modelId="{B0E30944-9A05-479A-B81E-B76A438AA3FE}" type="pres">
      <dgm:prSet presAssocID="{3F507728-24C4-4943-9AB5-2D8B143BF900}" presName="parentLeftMargin" presStyleLbl="node1" presStyleIdx="0" presStyleCnt="3"/>
      <dgm:spPr/>
    </dgm:pt>
    <dgm:pt modelId="{F150433F-71CC-4F0A-9ABE-DE9F0690483D}" type="pres">
      <dgm:prSet presAssocID="{3F507728-24C4-4943-9AB5-2D8B143BF900}" presName="parentText" presStyleLbl="node1" presStyleIdx="1" presStyleCnt="3">
        <dgm:presLayoutVars>
          <dgm:chMax val="0"/>
          <dgm:bulletEnabled val="1"/>
        </dgm:presLayoutVars>
      </dgm:prSet>
      <dgm:spPr/>
    </dgm:pt>
    <dgm:pt modelId="{DE3C9A0D-91BD-4063-AD8C-D9184526D36D}" type="pres">
      <dgm:prSet presAssocID="{3F507728-24C4-4943-9AB5-2D8B143BF900}" presName="negativeSpace" presStyleCnt="0"/>
      <dgm:spPr/>
    </dgm:pt>
    <dgm:pt modelId="{782693CA-74ED-4A32-BDE9-5D062BE7AB77}" type="pres">
      <dgm:prSet presAssocID="{3F507728-24C4-4943-9AB5-2D8B143BF900}" presName="childText" presStyleLbl="conFgAcc1" presStyleIdx="1" presStyleCnt="3">
        <dgm:presLayoutVars>
          <dgm:bulletEnabled val="1"/>
        </dgm:presLayoutVars>
      </dgm:prSet>
      <dgm:spPr/>
    </dgm:pt>
    <dgm:pt modelId="{91F7E7D8-4B9C-4069-9AAA-41E193154BEC}" type="pres">
      <dgm:prSet presAssocID="{5C5BB346-C336-43E8-91EB-32FB9BECEC85}" presName="spaceBetweenRectangles" presStyleCnt="0"/>
      <dgm:spPr/>
    </dgm:pt>
    <dgm:pt modelId="{3B31E537-F578-429E-B926-A129A961CFF3}" type="pres">
      <dgm:prSet presAssocID="{7CF00A10-4DA4-4927-89A2-C608D7E38DF5}" presName="parentLin" presStyleCnt="0"/>
      <dgm:spPr/>
    </dgm:pt>
    <dgm:pt modelId="{F5DC67A1-D942-44CC-BAA1-8F12701BDD39}" type="pres">
      <dgm:prSet presAssocID="{7CF00A10-4DA4-4927-89A2-C608D7E38DF5}" presName="parentLeftMargin" presStyleLbl="node1" presStyleIdx="1" presStyleCnt="3"/>
      <dgm:spPr/>
    </dgm:pt>
    <dgm:pt modelId="{CA4645D3-CD23-409C-8863-DEE8CC2C1DC2}" type="pres">
      <dgm:prSet presAssocID="{7CF00A10-4DA4-4927-89A2-C608D7E38DF5}" presName="parentText" presStyleLbl="node1" presStyleIdx="2" presStyleCnt="3">
        <dgm:presLayoutVars>
          <dgm:chMax val="0"/>
          <dgm:bulletEnabled val="1"/>
        </dgm:presLayoutVars>
      </dgm:prSet>
      <dgm:spPr/>
    </dgm:pt>
    <dgm:pt modelId="{4FC61E24-8304-429E-ADB3-D3719BD0E54C}" type="pres">
      <dgm:prSet presAssocID="{7CF00A10-4DA4-4927-89A2-C608D7E38DF5}" presName="negativeSpace" presStyleCnt="0"/>
      <dgm:spPr/>
    </dgm:pt>
    <dgm:pt modelId="{B681F53C-83CF-41A8-A179-5C512C407E91}" type="pres">
      <dgm:prSet presAssocID="{7CF00A10-4DA4-4927-89A2-C608D7E38DF5}" presName="childText" presStyleLbl="conFgAcc1" presStyleIdx="2" presStyleCnt="3">
        <dgm:presLayoutVars>
          <dgm:bulletEnabled val="1"/>
        </dgm:presLayoutVars>
      </dgm:prSet>
      <dgm:spPr/>
    </dgm:pt>
  </dgm:ptLst>
  <dgm:cxnLst>
    <dgm:cxn modelId="{0C10900E-718F-4A41-A3A9-3A0FF3A18ABD}" srcId="{7CF00A10-4DA4-4927-89A2-C608D7E38DF5}" destId="{92DD0A11-00A8-48C0-9162-9BFBE41CEE92}" srcOrd="0" destOrd="0" parTransId="{80394D8C-75D3-411A-B85C-B234D7F456FF}" sibTransId="{547D420C-695D-4300-B48D-F71F554CF769}"/>
    <dgm:cxn modelId="{154A5F10-34ED-4DCF-9A03-DC02D96A7378}" type="presOf" srcId="{8642BE16-3BAE-4523-A431-E751AE61AFF4}" destId="{F36A8B5D-F7B3-40CA-8017-78B4B7A90D3C}" srcOrd="0" destOrd="1" presId="urn:microsoft.com/office/officeart/2005/8/layout/list1"/>
    <dgm:cxn modelId="{EB2A301D-6B3A-44E0-83A1-69C8E7177A0D}" type="presOf" srcId="{2120E80C-4B4B-4E94-B00C-3BD51546F963}" destId="{F36A8B5D-F7B3-40CA-8017-78B4B7A90D3C}" srcOrd="0" destOrd="0" presId="urn:microsoft.com/office/officeart/2005/8/layout/list1"/>
    <dgm:cxn modelId="{4301D01E-AF6C-4795-8CAB-79756911E2DF}" srcId="{8EDB0BCA-EFF0-4633-AF40-FF31E1330FAA}" destId="{16805349-37AC-4295-898E-25FED56C15B0}" srcOrd="0" destOrd="0" parTransId="{62B1349D-18D4-44C9-8A0E-FC1B1FE13638}" sibTransId="{49C5A84D-6BED-4AD6-8BB0-98579DD38A03}"/>
    <dgm:cxn modelId="{76BE0C3C-7E19-4539-83B8-0495582317B9}" type="presOf" srcId="{3F507728-24C4-4943-9AB5-2D8B143BF900}" destId="{F150433F-71CC-4F0A-9ABE-DE9F0690483D}" srcOrd="1" destOrd="0" presId="urn:microsoft.com/office/officeart/2005/8/layout/list1"/>
    <dgm:cxn modelId="{FD55C63F-2F71-4B1F-8057-4E126DE52467}" srcId="{35E6BCC1-5EAC-41C9-B16F-9EE946D3502A}" destId="{020E5FA6-F6FE-4001-915D-BC80AD97B8FB}" srcOrd="0" destOrd="0" parTransId="{45A57234-B263-4F9A-93BD-B2EC3C9946B3}" sibTransId="{0F2E83D1-D14B-4B71-92B7-7923BFEC5250}"/>
    <dgm:cxn modelId="{6E56DD42-F1AA-4A20-A37F-6F3AD7AF4EAA}" type="presOf" srcId="{3F507728-24C4-4943-9AB5-2D8B143BF900}" destId="{B0E30944-9A05-479A-B81E-B76A438AA3FE}" srcOrd="0" destOrd="0" presId="urn:microsoft.com/office/officeart/2005/8/layout/list1"/>
    <dgm:cxn modelId="{BEA0934B-11E3-49A3-AE03-77B343D599E6}" type="presOf" srcId="{7CF00A10-4DA4-4927-89A2-C608D7E38DF5}" destId="{CA4645D3-CD23-409C-8863-DEE8CC2C1DC2}" srcOrd="1" destOrd="0" presId="urn:microsoft.com/office/officeart/2005/8/layout/list1"/>
    <dgm:cxn modelId="{E715F95E-66ED-4776-9652-54D5D82713E7}" srcId="{3F507728-24C4-4943-9AB5-2D8B143BF900}" destId="{5347F5C5-75C4-4B73-BE10-750833DD817E}" srcOrd="0" destOrd="0" parTransId="{E9190372-1578-4517-8FC9-48FB10AD1730}" sibTransId="{BD9D20AA-DAA4-4536-BFE8-08ED7D6656E6}"/>
    <dgm:cxn modelId="{937C9A64-18CC-4A1A-A1C8-223DE114B168}" type="presOf" srcId="{5BED3718-9AE7-4F29-B40D-672B66C7B28F}" destId="{782693CA-74ED-4A32-BDE9-5D062BE7AB77}" srcOrd="0" destOrd="1" presId="urn:microsoft.com/office/officeart/2005/8/layout/list1"/>
    <dgm:cxn modelId="{163ECA68-CC77-44D7-944A-3D2CC2718219}" type="presOf" srcId="{7CF00A10-4DA4-4927-89A2-C608D7E38DF5}" destId="{F5DC67A1-D942-44CC-BAA1-8F12701BDD39}" srcOrd="0" destOrd="0" presId="urn:microsoft.com/office/officeart/2005/8/layout/list1"/>
    <dgm:cxn modelId="{6C65FC76-2ED3-4097-8438-A625FAC51479}" type="presOf" srcId="{16805349-37AC-4295-898E-25FED56C15B0}" destId="{24192061-59CA-4E86-9C65-DE89EFAE0BB0}" srcOrd="0" destOrd="0" presId="urn:microsoft.com/office/officeart/2005/8/layout/list1"/>
    <dgm:cxn modelId="{9E0F4982-388A-4BA0-9864-F8F2AC64EAAA}" type="presOf" srcId="{92DD0A11-00A8-48C0-9162-9BFBE41CEE92}" destId="{B681F53C-83CF-41A8-A179-5C512C407E91}" srcOrd="0" destOrd="0" presId="urn:microsoft.com/office/officeart/2005/8/layout/list1"/>
    <dgm:cxn modelId="{E1D6918D-9D79-4E31-919A-100C4BDDACB0}" srcId="{5347F5C5-75C4-4B73-BE10-750833DD817E}" destId="{5BED3718-9AE7-4F29-B40D-672B66C7B28F}" srcOrd="0" destOrd="0" parTransId="{3DC4FAE2-6126-4078-81D5-201A075258DD}" sibTransId="{21B7D38A-9FFE-46D4-B51E-9481B80605D9}"/>
    <dgm:cxn modelId="{E7665392-01D8-4581-BDCA-669AA0F7C127}" srcId="{5347F5C5-75C4-4B73-BE10-750833DD817E}" destId="{3446D142-47B1-42A7-84EA-3228A732BC5E}" srcOrd="1" destOrd="0" parTransId="{3BB8E423-BA5E-4C75-A54F-90B896D326B4}" sibTransId="{D1954F99-0A4A-4CE7-96E5-3B795D237DEC}"/>
    <dgm:cxn modelId="{62FEE398-39C0-4FA7-BFA6-AEB4D2BE766C}" type="presOf" srcId="{16805349-37AC-4295-898E-25FED56C15B0}" destId="{D94931E1-BD76-4372-96E2-A4965EC97CFA}" srcOrd="1" destOrd="0" presId="urn:microsoft.com/office/officeart/2005/8/layout/list1"/>
    <dgm:cxn modelId="{137EE698-2125-4BB7-9DD4-D2C6DBA30DAF}" type="presOf" srcId="{8EDB0BCA-EFF0-4633-AF40-FF31E1330FAA}" destId="{3D182F82-4CA0-4217-8CDC-74CCCA533BC9}" srcOrd="0" destOrd="0" presId="urn:microsoft.com/office/officeart/2005/8/layout/list1"/>
    <dgm:cxn modelId="{7454A7A6-0B07-46B2-AC7A-A9034D5E7FDC}" srcId="{16805349-37AC-4295-898E-25FED56C15B0}" destId="{2120E80C-4B4B-4E94-B00C-3BD51546F963}" srcOrd="0" destOrd="0" parTransId="{92116B02-9431-44D2-807D-ED85B2DBF3F2}" sibTransId="{13B096EF-E39A-4C22-B24D-1977A648B732}"/>
    <dgm:cxn modelId="{4BAB22AE-AA3B-4F74-BB76-00AFAE9E4596}" type="presOf" srcId="{020E5FA6-F6FE-4001-915D-BC80AD97B8FB}" destId="{B681F53C-83CF-41A8-A179-5C512C407E91}" srcOrd="0" destOrd="2" presId="urn:microsoft.com/office/officeart/2005/8/layout/list1"/>
    <dgm:cxn modelId="{B6F90CB3-6605-4AAC-BEE4-72B7332AE488}" srcId="{7CF00A10-4DA4-4927-89A2-C608D7E38DF5}" destId="{35E6BCC1-5EAC-41C9-B16F-9EE946D3502A}" srcOrd="1" destOrd="0" parTransId="{FFA9E4E4-0528-4A1D-BE72-CEB5A4889AC4}" sibTransId="{93A6A376-C2FF-4150-8AF4-39199370F14C}"/>
    <dgm:cxn modelId="{356DD1B5-0F57-4A62-9D78-CF430ADC68A6}" type="presOf" srcId="{5347F5C5-75C4-4B73-BE10-750833DD817E}" destId="{782693CA-74ED-4A32-BDE9-5D062BE7AB77}" srcOrd="0" destOrd="0" presId="urn:microsoft.com/office/officeart/2005/8/layout/list1"/>
    <dgm:cxn modelId="{A769CCCE-D4DC-4D4D-9D73-0A70F7F27758}" srcId="{8EDB0BCA-EFF0-4633-AF40-FF31E1330FAA}" destId="{3F507728-24C4-4943-9AB5-2D8B143BF900}" srcOrd="1" destOrd="0" parTransId="{3C52ACA3-4BA0-45B6-A5CC-91B772F2BBBE}" sibTransId="{5C5BB346-C336-43E8-91EB-32FB9BECEC85}"/>
    <dgm:cxn modelId="{E82BD5D5-1769-4F25-997C-084F4E166A6C}" type="presOf" srcId="{46312EF5-92FB-4463-9200-F00487628187}" destId="{B681F53C-83CF-41A8-A179-5C512C407E91}" srcOrd="0" destOrd="3" presId="urn:microsoft.com/office/officeart/2005/8/layout/list1"/>
    <dgm:cxn modelId="{33DBDDD5-3C39-4BE1-814B-8061288B7B16}" srcId="{8EDB0BCA-EFF0-4633-AF40-FF31E1330FAA}" destId="{7CF00A10-4DA4-4927-89A2-C608D7E38DF5}" srcOrd="2" destOrd="0" parTransId="{42EFB5EB-3B86-4E75-B1F4-B5A63D0FB7D7}" sibTransId="{A39D2B62-4596-4029-AB79-7AF357B3A7BA}"/>
    <dgm:cxn modelId="{C67937D9-C7FC-4C1F-908E-59189B25D37E}" type="presOf" srcId="{3446D142-47B1-42A7-84EA-3228A732BC5E}" destId="{782693CA-74ED-4A32-BDE9-5D062BE7AB77}" srcOrd="0" destOrd="2" presId="urn:microsoft.com/office/officeart/2005/8/layout/list1"/>
    <dgm:cxn modelId="{E0960FDE-705E-42EF-8F13-9FE6CF1A9F0A}" type="presOf" srcId="{35E6BCC1-5EAC-41C9-B16F-9EE946D3502A}" destId="{B681F53C-83CF-41A8-A179-5C512C407E91}" srcOrd="0" destOrd="1" presId="urn:microsoft.com/office/officeart/2005/8/layout/list1"/>
    <dgm:cxn modelId="{4DAB47F8-6831-4645-9443-6C1CA6A7EE0A}" srcId="{16805349-37AC-4295-898E-25FED56C15B0}" destId="{8642BE16-3BAE-4523-A431-E751AE61AFF4}" srcOrd="1" destOrd="0" parTransId="{A3A7BF17-A2DA-4D13-A36C-C511A48AD9CA}" sibTransId="{8D88793E-5BA2-469F-8FFF-DF29513B08FC}"/>
    <dgm:cxn modelId="{5D6130FA-E752-4AC9-853C-FDC55756EEA7}" srcId="{35E6BCC1-5EAC-41C9-B16F-9EE946D3502A}" destId="{46312EF5-92FB-4463-9200-F00487628187}" srcOrd="1" destOrd="0" parTransId="{BBB874B3-68BD-4CBE-A79E-44318D32C73B}" sibTransId="{428AEA34-E257-4A15-97AF-E61963B13D1A}"/>
    <dgm:cxn modelId="{1338A76B-2E86-40AD-87D7-FC171AA1485C}" type="presParOf" srcId="{3D182F82-4CA0-4217-8CDC-74CCCA533BC9}" destId="{6F415C1D-90CA-4B14-8747-E2A494D11082}" srcOrd="0" destOrd="0" presId="urn:microsoft.com/office/officeart/2005/8/layout/list1"/>
    <dgm:cxn modelId="{9548C54A-E943-48C9-A9D7-FC665669DB85}" type="presParOf" srcId="{6F415C1D-90CA-4B14-8747-E2A494D11082}" destId="{24192061-59CA-4E86-9C65-DE89EFAE0BB0}" srcOrd="0" destOrd="0" presId="urn:microsoft.com/office/officeart/2005/8/layout/list1"/>
    <dgm:cxn modelId="{C5428A9F-FA3C-455F-BFDA-A9B7FCB5ABE6}" type="presParOf" srcId="{6F415C1D-90CA-4B14-8747-E2A494D11082}" destId="{D94931E1-BD76-4372-96E2-A4965EC97CFA}" srcOrd="1" destOrd="0" presId="urn:microsoft.com/office/officeart/2005/8/layout/list1"/>
    <dgm:cxn modelId="{AFDFBD90-808A-4D5B-B1C8-192DF8946E94}" type="presParOf" srcId="{3D182F82-4CA0-4217-8CDC-74CCCA533BC9}" destId="{73CF4E84-5F1D-49A3-9348-A47DF45726E2}" srcOrd="1" destOrd="0" presId="urn:microsoft.com/office/officeart/2005/8/layout/list1"/>
    <dgm:cxn modelId="{F69B9920-6C26-46FF-A2D9-89CE04801BC4}" type="presParOf" srcId="{3D182F82-4CA0-4217-8CDC-74CCCA533BC9}" destId="{F36A8B5D-F7B3-40CA-8017-78B4B7A90D3C}" srcOrd="2" destOrd="0" presId="urn:microsoft.com/office/officeart/2005/8/layout/list1"/>
    <dgm:cxn modelId="{A3EC85E1-9A4B-4938-B373-E1C04B314CCF}" type="presParOf" srcId="{3D182F82-4CA0-4217-8CDC-74CCCA533BC9}" destId="{51B367E5-8F7F-4C85-ACCB-2E88228BBB44}" srcOrd="3" destOrd="0" presId="urn:microsoft.com/office/officeart/2005/8/layout/list1"/>
    <dgm:cxn modelId="{301F6E79-1D35-434E-9079-B181BC89DEDE}" type="presParOf" srcId="{3D182F82-4CA0-4217-8CDC-74CCCA533BC9}" destId="{F7D0423E-7DE3-47CE-A745-353C63467806}" srcOrd="4" destOrd="0" presId="urn:microsoft.com/office/officeart/2005/8/layout/list1"/>
    <dgm:cxn modelId="{5F74AD59-50E1-4089-85BB-41D627550A43}" type="presParOf" srcId="{F7D0423E-7DE3-47CE-A745-353C63467806}" destId="{B0E30944-9A05-479A-B81E-B76A438AA3FE}" srcOrd="0" destOrd="0" presId="urn:microsoft.com/office/officeart/2005/8/layout/list1"/>
    <dgm:cxn modelId="{62072F84-A18B-4731-9FC3-B36CAC006F93}" type="presParOf" srcId="{F7D0423E-7DE3-47CE-A745-353C63467806}" destId="{F150433F-71CC-4F0A-9ABE-DE9F0690483D}" srcOrd="1" destOrd="0" presId="urn:microsoft.com/office/officeart/2005/8/layout/list1"/>
    <dgm:cxn modelId="{BCEB14AB-C0EB-409F-BA2D-1D511C35328C}" type="presParOf" srcId="{3D182F82-4CA0-4217-8CDC-74CCCA533BC9}" destId="{DE3C9A0D-91BD-4063-AD8C-D9184526D36D}" srcOrd="5" destOrd="0" presId="urn:microsoft.com/office/officeart/2005/8/layout/list1"/>
    <dgm:cxn modelId="{7E00BFBD-4BF1-47C5-A6AE-F3221C6CF969}" type="presParOf" srcId="{3D182F82-4CA0-4217-8CDC-74CCCA533BC9}" destId="{782693CA-74ED-4A32-BDE9-5D062BE7AB77}" srcOrd="6" destOrd="0" presId="urn:microsoft.com/office/officeart/2005/8/layout/list1"/>
    <dgm:cxn modelId="{C4C1FECC-663D-4F77-B7F1-0A70A678640D}" type="presParOf" srcId="{3D182F82-4CA0-4217-8CDC-74CCCA533BC9}" destId="{91F7E7D8-4B9C-4069-9AAA-41E193154BEC}" srcOrd="7" destOrd="0" presId="urn:microsoft.com/office/officeart/2005/8/layout/list1"/>
    <dgm:cxn modelId="{2EF0A355-4AEA-4389-AFB9-56E1B1CC2F30}" type="presParOf" srcId="{3D182F82-4CA0-4217-8CDC-74CCCA533BC9}" destId="{3B31E537-F578-429E-B926-A129A961CFF3}" srcOrd="8" destOrd="0" presId="urn:microsoft.com/office/officeart/2005/8/layout/list1"/>
    <dgm:cxn modelId="{06A88205-AF81-4190-B343-E9C890A30178}" type="presParOf" srcId="{3B31E537-F578-429E-B926-A129A961CFF3}" destId="{F5DC67A1-D942-44CC-BAA1-8F12701BDD39}" srcOrd="0" destOrd="0" presId="urn:microsoft.com/office/officeart/2005/8/layout/list1"/>
    <dgm:cxn modelId="{8C2C1FCC-652B-4107-B924-FA03F805F785}" type="presParOf" srcId="{3B31E537-F578-429E-B926-A129A961CFF3}" destId="{CA4645D3-CD23-409C-8863-DEE8CC2C1DC2}" srcOrd="1" destOrd="0" presId="urn:microsoft.com/office/officeart/2005/8/layout/list1"/>
    <dgm:cxn modelId="{2E1FF039-8138-496B-855A-B8AD1828C56B}" type="presParOf" srcId="{3D182F82-4CA0-4217-8CDC-74CCCA533BC9}" destId="{4FC61E24-8304-429E-ADB3-D3719BD0E54C}" srcOrd="9" destOrd="0" presId="urn:microsoft.com/office/officeart/2005/8/layout/list1"/>
    <dgm:cxn modelId="{F2A04489-A4DD-4C4A-BA7A-D7D85DA3A9D9}" type="presParOf" srcId="{3D182F82-4CA0-4217-8CDC-74CCCA533BC9}" destId="{B681F53C-83CF-41A8-A179-5C512C407E9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E0BAA4-8410-44D3-A697-8ADDC35ABB12}"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98E9A32D-CBD6-4EAA-B11F-7C64A986432F}">
      <dgm:prSet/>
      <dgm:spPr/>
      <dgm:t>
        <a:bodyPr/>
        <a:lstStyle/>
        <a:p>
          <a:r>
            <a:rPr lang="en-US"/>
            <a:t>Get</a:t>
          </a:r>
        </a:p>
      </dgm:t>
    </dgm:pt>
    <dgm:pt modelId="{1DDC11F0-6FAB-4502-B7FB-EA295FA0E531}" type="parTrans" cxnId="{F70DB317-72E0-4A84-A077-5DA3E1358A8E}">
      <dgm:prSet/>
      <dgm:spPr/>
      <dgm:t>
        <a:bodyPr/>
        <a:lstStyle/>
        <a:p>
          <a:endParaRPr lang="en-US"/>
        </a:p>
      </dgm:t>
    </dgm:pt>
    <dgm:pt modelId="{A21EB5C3-374B-49A7-856E-4D5E0BA22AA3}" type="sibTrans" cxnId="{F70DB317-72E0-4A84-A077-5DA3E1358A8E}">
      <dgm:prSet/>
      <dgm:spPr/>
      <dgm:t>
        <a:bodyPr/>
        <a:lstStyle/>
        <a:p>
          <a:endParaRPr lang="en-US"/>
        </a:p>
      </dgm:t>
    </dgm:pt>
    <dgm:pt modelId="{AF559D1E-E0E6-44D8-9F1D-ECC1AFF187C9}">
      <dgm:prSet/>
      <dgm:spPr/>
      <dgm:t>
        <a:bodyPr/>
        <a:lstStyle/>
        <a:p>
          <a:r>
            <a:rPr lang="en-US"/>
            <a:t>Get images with human-labeled visual concepts, from stripes to skyscrapers</a:t>
          </a:r>
        </a:p>
      </dgm:t>
    </dgm:pt>
    <dgm:pt modelId="{FE482BE9-7508-45CC-9058-2912CF60773B}" type="parTrans" cxnId="{8BFA7CB1-EEAC-494F-A1DE-6C18A4097362}">
      <dgm:prSet/>
      <dgm:spPr/>
      <dgm:t>
        <a:bodyPr/>
        <a:lstStyle/>
        <a:p>
          <a:endParaRPr lang="en-US"/>
        </a:p>
      </dgm:t>
    </dgm:pt>
    <dgm:pt modelId="{BC5CE26E-7874-4634-9064-401530F37D47}" type="sibTrans" cxnId="{8BFA7CB1-EEAC-494F-A1DE-6C18A4097362}">
      <dgm:prSet/>
      <dgm:spPr/>
      <dgm:t>
        <a:bodyPr/>
        <a:lstStyle/>
        <a:p>
          <a:endParaRPr lang="en-US"/>
        </a:p>
      </dgm:t>
    </dgm:pt>
    <dgm:pt modelId="{5006C632-A99F-468C-A7B3-E82F3C90AF3C}">
      <dgm:prSet/>
      <dgm:spPr/>
      <dgm:t>
        <a:bodyPr/>
        <a:lstStyle/>
        <a:p>
          <a:r>
            <a:rPr lang="en-US"/>
            <a:t>Measure</a:t>
          </a:r>
        </a:p>
      </dgm:t>
    </dgm:pt>
    <dgm:pt modelId="{6F8EB51C-6DBA-47E7-B512-9DDE128E266E}" type="parTrans" cxnId="{E93208D1-9E37-4F28-977F-93B94B1EE78C}">
      <dgm:prSet/>
      <dgm:spPr/>
      <dgm:t>
        <a:bodyPr/>
        <a:lstStyle/>
        <a:p>
          <a:endParaRPr lang="en-US"/>
        </a:p>
      </dgm:t>
    </dgm:pt>
    <dgm:pt modelId="{BE9BD9B6-B2B7-4458-A3D9-56A7F9675CF8}" type="sibTrans" cxnId="{E93208D1-9E37-4F28-977F-93B94B1EE78C}">
      <dgm:prSet/>
      <dgm:spPr/>
      <dgm:t>
        <a:bodyPr/>
        <a:lstStyle/>
        <a:p>
          <a:endParaRPr lang="en-US"/>
        </a:p>
      </dgm:t>
    </dgm:pt>
    <dgm:pt modelId="{E62FD205-8863-4336-A1C3-7791B56CF126}">
      <dgm:prSet/>
      <dgm:spPr/>
      <dgm:t>
        <a:bodyPr/>
        <a:lstStyle/>
        <a:p>
          <a:r>
            <a:rPr lang="en-US"/>
            <a:t>Measure the CNN channel activations for these images.</a:t>
          </a:r>
        </a:p>
      </dgm:t>
    </dgm:pt>
    <dgm:pt modelId="{F3A5DB3C-3B54-418E-B067-3F3ACFB75031}" type="parTrans" cxnId="{18E65B66-5083-4658-A85B-732224D95CCB}">
      <dgm:prSet/>
      <dgm:spPr/>
      <dgm:t>
        <a:bodyPr/>
        <a:lstStyle/>
        <a:p>
          <a:endParaRPr lang="en-US"/>
        </a:p>
      </dgm:t>
    </dgm:pt>
    <dgm:pt modelId="{43E418A1-2754-4E3B-8BDA-F6C6A73252B8}" type="sibTrans" cxnId="{18E65B66-5083-4658-A85B-732224D95CCB}">
      <dgm:prSet/>
      <dgm:spPr/>
      <dgm:t>
        <a:bodyPr/>
        <a:lstStyle/>
        <a:p>
          <a:endParaRPr lang="en-US"/>
        </a:p>
      </dgm:t>
    </dgm:pt>
    <dgm:pt modelId="{E8D44DE6-60EB-483E-AAB9-D73716A71569}">
      <dgm:prSet/>
      <dgm:spPr/>
      <dgm:t>
        <a:bodyPr/>
        <a:lstStyle/>
        <a:p>
          <a:r>
            <a:rPr lang="en-US"/>
            <a:t>Quantify</a:t>
          </a:r>
        </a:p>
      </dgm:t>
    </dgm:pt>
    <dgm:pt modelId="{C3E06EF3-07CF-482E-A5F0-DD276771F845}" type="parTrans" cxnId="{6B4F4111-A50C-4448-B853-A347A483EA4E}">
      <dgm:prSet/>
      <dgm:spPr/>
      <dgm:t>
        <a:bodyPr/>
        <a:lstStyle/>
        <a:p>
          <a:endParaRPr lang="en-US"/>
        </a:p>
      </dgm:t>
    </dgm:pt>
    <dgm:pt modelId="{AF445021-051B-4766-82E7-D64326B181B3}" type="sibTrans" cxnId="{6B4F4111-A50C-4448-B853-A347A483EA4E}">
      <dgm:prSet/>
      <dgm:spPr/>
      <dgm:t>
        <a:bodyPr/>
        <a:lstStyle/>
        <a:p>
          <a:endParaRPr lang="en-US"/>
        </a:p>
      </dgm:t>
    </dgm:pt>
    <dgm:pt modelId="{08572BB4-A09A-4637-9FFB-F6AD4B7CB558}">
      <dgm:prSet/>
      <dgm:spPr/>
      <dgm:t>
        <a:bodyPr/>
        <a:lstStyle/>
        <a:p>
          <a:r>
            <a:rPr lang="en-US"/>
            <a:t>Quantify the alignment of activations and labeled concepts.</a:t>
          </a:r>
        </a:p>
      </dgm:t>
    </dgm:pt>
    <dgm:pt modelId="{8DC61C15-86FB-4F96-B6E2-3A49F9BD78CF}" type="parTrans" cxnId="{F69CA4C1-0FF1-49F5-BF83-93422A314456}">
      <dgm:prSet/>
      <dgm:spPr/>
      <dgm:t>
        <a:bodyPr/>
        <a:lstStyle/>
        <a:p>
          <a:endParaRPr lang="en-US"/>
        </a:p>
      </dgm:t>
    </dgm:pt>
    <dgm:pt modelId="{DC979375-94E5-4BBC-AFD2-5A542EB6DF02}" type="sibTrans" cxnId="{F69CA4C1-0FF1-49F5-BF83-93422A314456}">
      <dgm:prSet/>
      <dgm:spPr/>
      <dgm:t>
        <a:bodyPr/>
        <a:lstStyle/>
        <a:p>
          <a:endParaRPr lang="en-US"/>
        </a:p>
      </dgm:t>
    </dgm:pt>
    <dgm:pt modelId="{D23B69D3-B414-43DA-9147-1104B4B12F99}" type="pres">
      <dgm:prSet presAssocID="{10E0BAA4-8410-44D3-A697-8ADDC35ABB12}" presName="Name0" presStyleCnt="0">
        <dgm:presLayoutVars>
          <dgm:dir/>
          <dgm:animLvl val="lvl"/>
          <dgm:resizeHandles val="exact"/>
        </dgm:presLayoutVars>
      </dgm:prSet>
      <dgm:spPr/>
    </dgm:pt>
    <dgm:pt modelId="{45E788D5-5F44-444D-977B-9DE574C87529}" type="pres">
      <dgm:prSet presAssocID="{98E9A32D-CBD6-4EAA-B11F-7C64A986432F}" presName="linNode" presStyleCnt="0"/>
      <dgm:spPr/>
    </dgm:pt>
    <dgm:pt modelId="{7B22D1D1-E6A0-4072-89CE-97F026DAFE7A}" type="pres">
      <dgm:prSet presAssocID="{98E9A32D-CBD6-4EAA-B11F-7C64A986432F}" presName="parentText" presStyleLbl="solidFgAcc1" presStyleIdx="0" presStyleCnt="3">
        <dgm:presLayoutVars>
          <dgm:chMax val="1"/>
          <dgm:bulletEnabled/>
        </dgm:presLayoutVars>
      </dgm:prSet>
      <dgm:spPr/>
    </dgm:pt>
    <dgm:pt modelId="{D462F19D-6989-4F2E-8C0D-242C138BBFF1}" type="pres">
      <dgm:prSet presAssocID="{98E9A32D-CBD6-4EAA-B11F-7C64A986432F}" presName="descendantText" presStyleLbl="alignNode1" presStyleIdx="0" presStyleCnt="3">
        <dgm:presLayoutVars>
          <dgm:bulletEnabled/>
        </dgm:presLayoutVars>
      </dgm:prSet>
      <dgm:spPr/>
    </dgm:pt>
    <dgm:pt modelId="{2562EB72-7147-4460-A604-47002FA72A3C}" type="pres">
      <dgm:prSet presAssocID="{A21EB5C3-374B-49A7-856E-4D5E0BA22AA3}" presName="sp" presStyleCnt="0"/>
      <dgm:spPr/>
    </dgm:pt>
    <dgm:pt modelId="{A64DCDDB-3366-4729-AFD2-5C63C1BF6EA0}" type="pres">
      <dgm:prSet presAssocID="{5006C632-A99F-468C-A7B3-E82F3C90AF3C}" presName="linNode" presStyleCnt="0"/>
      <dgm:spPr/>
    </dgm:pt>
    <dgm:pt modelId="{D96B6BCC-9E93-48F2-8672-46DB2504334B}" type="pres">
      <dgm:prSet presAssocID="{5006C632-A99F-468C-A7B3-E82F3C90AF3C}" presName="parentText" presStyleLbl="solidFgAcc1" presStyleIdx="1" presStyleCnt="3">
        <dgm:presLayoutVars>
          <dgm:chMax val="1"/>
          <dgm:bulletEnabled/>
        </dgm:presLayoutVars>
      </dgm:prSet>
      <dgm:spPr/>
    </dgm:pt>
    <dgm:pt modelId="{649814B5-8A6A-4035-A73D-8A0DDFE0DF0B}" type="pres">
      <dgm:prSet presAssocID="{5006C632-A99F-468C-A7B3-E82F3C90AF3C}" presName="descendantText" presStyleLbl="alignNode1" presStyleIdx="1" presStyleCnt="3">
        <dgm:presLayoutVars>
          <dgm:bulletEnabled/>
        </dgm:presLayoutVars>
      </dgm:prSet>
      <dgm:spPr/>
    </dgm:pt>
    <dgm:pt modelId="{41001A8B-EEC1-4C63-B7B8-7BE2F4E667D4}" type="pres">
      <dgm:prSet presAssocID="{BE9BD9B6-B2B7-4458-A3D9-56A7F9675CF8}" presName="sp" presStyleCnt="0"/>
      <dgm:spPr/>
    </dgm:pt>
    <dgm:pt modelId="{FF34C3C0-BFB5-4EA9-B4F2-58DE725950DA}" type="pres">
      <dgm:prSet presAssocID="{E8D44DE6-60EB-483E-AAB9-D73716A71569}" presName="linNode" presStyleCnt="0"/>
      <dgm:spPr/>
    </dgm:pt>
    <dgm:pt modelId="{4236368E-3704-45BD-B8A9-10DF7963E506}" type="pres">
      <dgm:prSet presAssocID="{E8D44DE6-60EB-483E-AAB9-D73716A71569}" presName="parentText" presStyleLbl="solidFgAcc1" presStyleIdx="2" presStyleCnt="3">
        <dgm:presLayoutVars>
          <dgm:chMax val="1"/>
          <dgm:bulletEnabled/>
        </dgm:presLayoutVars>
      </dgm:prSet>
      <dgm:spPr/>
    </dgm:pt>
    <dgm:pt modelId="{6BAC0825-3416-406C-973E-C1DBF71EFD49}" type="pres">
      <dgm:prSet presAssocID="{E8D44DE6-60EB-483E-AAB9-D73716A71569}" presName="descendantText" presStyleLbl="alignNode1" presStyleIdx="2" presStyleCnt="3">
        <dgm:presLayoutVars>
          <dgm:bulletEnabled/>
        </dgm:presLayoutVars>
      </dgm:prSet>
      <dgm:spPr/>
    </dgm:pt>
  </dgm:ptLst>
  <dgm:cxnLst>
    <dgm:cxn modelId="{6B4F4111-A50C-4448-B853-A347A483EA4E}" srcId="{10E0BAA4-8410-44D3-A697-8ADDC35ABB12}" destId="{E8D44DE6-60EB-483E-AAB9-D73716A71569}" srcOrd="2" destOrd="0" parTransId="{C3E06EF3-07CF-482E-A5F0-DD276771F845}" sibTransId="{AF445021-051B-4766-82E7-D64326B181B3}"/>
    <dgm:cxn modelId="{F70DB317-72E0-4A84-A077-5DA3E1358A8E}" srcId="{10E0BAA4-8410-44D3-A697-8ADDC35ABB12}" destId="{98E9A32D-CBD6-4EAA-B11F-7C64A986432F}" srcOrd="0" destOrd="0" parTransId="{1DDC11F0-6FAB-4502-B7FB-EA295FA0E531}" sibTransId="{A21EB5C3-374B-49A7-856E-4D5E0BA22AA3}"/>
    <dgm:cxn modelId="{8D95EB18-FA0A-4394-AE24-1ECB55F61834}" type="presOf" srcId="{08572BB4-A09A-4637-9FFB-F6AD4B7CB558}" destId="{6BAC0825-3416-406C-973E-C1DBF71EFD49}" srcOrd="0" destOrd="0" presId="urn:microsoft.com/office/officeart/2016/7/layout/VerticalHollowActionList"/>
    <dgm:cxn modelId="{6A3FDB20-073D-4F0C-840B-D42A6FEEE875}" type="presOf" srcId="{AF559D1E-E0E6-44D8-9F1D-ECC1AFF187C9}" destId="{D462F19D-6989-4F2E-8C0D-242C138BBFF1}" srcOrd="0" destOrd="0" presId="urn:microsoft.com/office/officeart/2016/7/layout/VerticalHollowActionList"/>
    <dgm:cxn modelId="{18E65B66-5083-4658-A85B-732224D95CCB}" srcId="{5006C632-A99F-468C-A7B3-E82F3C90AF3C}" destId="{E62FD205-8863-4336-A1C3-7791B56CF126}" srcOrd="0" destOrd="0" parTransId="{F3A5DB3C-3B54-418E-B067-3F3ACFB75031}" sibTransId="{43E418A1-2754-4E3B-8BDA-F6C6A73252B8}"/>
    <dgm:cxn modelId="{282EE176-4770-44F3-A36C-618B5C0ACF7E}" type="presOf" srcId="{98E9A32D-CBD6-4EAA-B11F-7C64A986432F}" destId="{7B22D1D1-E6A0-4072-89CE-97F026DAFE7A}" srcOrd="0" destOrd="0" presId="urn:microsoft.com/office/officeart/2016/7/layout/VerticalHollowActionList"/>
    <dgm:cxn modelId="{32603378-1461-4C06-AA68-0D0C311C0CEA}" type="presOf" srcId="{E62FD205-8863-4336-A1C3-7791B56CF126}" destId="{649814B5-8A6A-4035-A73D-8A0DDFE0DF0B}" srcOrd="0" destOrd="0" presId="urn:microsoft.com/office/officeart/2016/7/layout/VerticalHollowActionList"/>
    <dgm:cxn modelId="{B8D0DF96-33D1-40EE-B216-7BF7F12A35A3}" type="presOf" srcId="{5006C632-A99F-468C-A7B3-E82F3C90AF3C}" destId="{D96B6BCC-9E93-48F2-8672-46DB2504334B}" srcOrd="0" destOrd="0" presId="urn:microsoft.com/office/officeart/2016/7/layout/VerticalHollowActionList"/>
    <dgm:cxn modelId="{A66CD3A2-8934-4D11-B038-EC1BC492469D}" type="presOf" srcId="{10E0BAA4-8410-44D3-A697-8ADDC35ABB12}" destId="{D23B69D3-B414-43DA-9147-1104B4B12F99}" srcOrd="0" destOrd="0" presId="urn:microsoft.com/office/officeart/2016/7/layout/VerticalHollowActionList"/>
    <dgm:cxn modelId="{8BFA7CB1-EEAC-494F-A1DE-6C18A4097362}" srcId="{98E9A32D-CBD6-4EAA-B11F-7C64A986432F}" destId="{AF559D1E-E0E6-44D8-9F1D-ECC1AFF187C9}" srcOrd="0" destOrd="0" parTransId="{FE482BE9-7508-45CC-9058-2912CF60773B}" sibTransId="{BC5CE26E-7874-4634-9064-401530F37D47}"/>
    <dgm:cxn modelId="{4581AEBD-8CC7-4DB8-8BB0-8707B496A372}" type="presOf" srcId="{E8D44DE6-60EB-483E-AAB9-D73716A71569}" destId="{4236368E-3704-45BD-B8A9-10DF7963E506}" srcOrd="0" destOrd="0" presId="urn:microsoft.com/office/officeart/2016/7/layout/VerticalHollowActionList"/>
    <dgm:cxn modelId="{F69CA4C1-0FF1-49F5-BF83-93422A314456}" srcId="{E8D44DE6-60EB-483E-AAB9-D73716A71569}" destId="{08572BB4-A09A-4637-9FFB-F6AD4B7CB558}" srcOrd="0" destOrd="0" parTransId="{8DC61C15-86FB-4F96-B6E2-3A49F9BD78CF}" sibTransId="{DC979375-94E5-4BBC-AFD2-5A542EB6DF02}"/>
    <dgm:cxn modelId="{E93208D1-9E37-4F28-977F-93B94B1EE78C}" srcId="{10E0BAA4-8410-44D3-A697-8ADDC35ABB12}" destId="{5006C632-A99F-468C-A7B3-E82F3C90AF3C}" srcOrd="1" destOrd="0" parTransId="{6F8EB51C-6DBA-47E7-B512-9DDE128E266E}" sibTransId="{BE9BD9B6-B2B7-4458-A3D9-56A7F9675CF8}"/>
    <dgm:cxn modelId="{A58B672E-6E44-421F-BC4E-0F3F8FE759D5}" type="presParOf" srcId="{D23B69D3-B414-43DA-9147-1104B4B12F99}" destId="{45E788D5-5F44-444D-977B-9DE574C87529}" srcOrd="0" destOrd="0" presId="urn:microsoft.com/office/officeart/2016/7/layout/VerticalHollowActionList"/>
    <dgm:cxn modelId="{82DD33E7-DD63-47AF-A891-0B1F4E1C8E36}" type="presParOf" srcId="{45E788D5-5F44-444D-977B-9DE574C87529}" destId="{7B22D1D1-E6A0-4072-89CE-97F026DAFE7A}" srcOrd="0" destOrd="0" presId="urn:microsoft.com/office/officeart/2016/7/layout/VerticalHollowActionList"/>
    <dgm:cxn modelId="{A0084869-5A37-4E34-B7DB-21C379BD77A0}" type="presParOf" srcId="{45E788D5-5F44-444D-977B-9DE574C87529}" destId="{D462F19D-6989-4F2E-8C0D-242C138BBFF1}" srcOrd="1" destOrd="0" presId="urn:microsoft.com/office/officeart/2016/7/layout/VerticalHollowActionList"/>
    <dgm:cxn modelId="{0971057B-DF07-4C2D-AA71-9918CE967611}" type="presParOf" srcId="{D23B69D3-B414-43DA-9147-1104B4B12F99}" destId="{2562EB72-7147-4460-A604-47002FA72A3C}" srcOrd="1" destOrd="0" presId="urn:microsoft.com/office/officeart/2016/7/layout/VerticalHollowActionList"/>
    <dgm:cxn modelId="{FE4B3CA0-2017-422F-A9EC-494F9B63BD9A}" type="presParOf" srcId="{D23B69D3-B414-43DA-9147-1104B4B12F99}" destId="{A64DCDDB-3366-4729-AFD2-5C63C1BF6EA0}" srcOrd="2" destOrd="0" presId="urn:microsoft.com/office/officeart/2016/7/layout/VerticalHollowActionList"/>
    <dgm:cxn modelId="{2940E160-6379-463D-9B0B-61F28C36F16A}" type="presParOf" srcId="{A64DCDDB-3366-4729-AFD2-5C63C1BF6EA0}" destId="{D96B6BCC-9E93-48F2-8672-46DB2504334B}" srcOrd="0" destOrd="0" presId="urn:microsoft.com/office/officeart/2016/7/layout/VerticalHollowActionList"/>
    <dgm:cxn modelId="{07F7410A-7DE0-4FC9-9060-779919C8E3DC}" type="presParOf" srcId="{A64DCDDB-3366-4729-AFD2-5C63C1BF6EA0}" destId="{649814B5-8A6A-4035-A73D-8A0DDFE0DF0B}" srcOrd="1" destOrd="0" presId="urn:microsoft.com/office/officeart/2016/7/layout/VerticalHollowActionList"/>
    <dgm:cxn modelId="{52689186-8C9D-4C7F-8D62-A391946F5B9D}" type="presParOf" srcId="{D23B69D3-B414-43DA-9147-1104B4B12F99}" destId="{41001A8B-EEC1-4C63-B7B8-7BE2F4E667D4}" srcOrd="3" destOrd="0" presId="urn:microsoft.com/office/officeart/2016/7/layout/VerticalHollowActionList"/>
    <dgm:cxn modelId="{3C907D13-4874-4F58-B2B7-BD30563BC652}" type="presParOf" srcId="{D23B69D3-B414-43DA-9147-1104B4B12F99}" destId="{FF34C3C0-BFB5-4EA9-B4F2-58DE725950DA}" srcOrd="4" destOrd="0" presId="urn:microsoft.com/office/officeart/2016/7/layout/VerticalHollowActionList"/>
    <dgm:cxn modelId="{02AADBC3-57FE-4303-8413-5E90E2464382}" type="presParOf" srcId="{FF34C3C0-BFB5-4EA9-B4F2-58DE725950DA}" destId="{4236368E-3704-45BD-B8A9-10DF7963E506}" srcOrd="0" destOrd="0" presId="urn:microsoft.com/office/officeart/2016/7/layout/VerticalHollowActionList"/>
    <dgm:cxn modelId="{E229CB4C-6400-4359-BF13-88AFCA0F4335}" type="presParOf" srcId="{FF34C3C0-BFB5-4EA9-B4F2-58DE725950DA}" destId="{6BAC0825-3416-406C-973E-C1DBF71EFD49}"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CEC298-3716-4299-8104-BBDCB660FC71}"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1FBF562-26B9-40DB-AF06-9BCF73867378}">
      <dgm:prSet/>
      <dgm:spPr/>
      <dgm:t>
        <a:bodyPr/>
        <a:lstStyle/>
        <a:p>
          <a:pPr>
            <a:defRPr b="1"/>
          </a:pPr>
          <a:r>
            <a:rPr lang="en-GB" b="1" i="0"/>
            <a:t>Feature Visualization Complexity</a:t>
          </a:r>
          <a:endParaRPr lang="en-US"/>
        </a:p>
      </dgm:t>
    </dgm:pt>
    <dgm:pt modelId="{BEB9F157-7DBB-4E4B-A7C7-6DBE46459DC5}" type="parTrans" cxnId="{5AE6080B-8F7D-46BD-A181-DE456637B27B}">
      <dgm:prSet/>
      <dgm:spPr/>
      <dgm:t>
        <a:bodyPr/>
        <a:lstStyle/>
        <a:p>
          <a:endParaRPr lang="en-US"/>
        </a:p>
      </dgm:t>
    </dgm:pt>
    <dgm:pt modelId="{B955FAB8-1660-4E76-A9B4-A609F8527830}" type="sibTrans" cxnId="{5AE6080B-8F7D-46BD-A181-DE456637B27B}">
      <dgm:prSet/>
      <dgm:spPr/>
      <dgm:t>
        <a:bodyPr/>
        <a:lstStyle/>
        <a:p>
          <a:endParaRPr lang="en-US"/>
        </a:p>
      </dgm:t>
    </dgm:pt>
    <dgm:pt modelId="{944BBC3E-D81E-4F82-90B2-1B23861C19BA}">
      <dgm:prSet/>
      <dgm:spPr/>
      <dgm:t>
        <a:bodyPr/>
        <a:lstStyle/>
        <a:p>
          <a:r>
            <a:rPr lang="en-GB" b="0" i="0"/>
            <a:t>Many feature visualizations are abstract, lacking clear links to understandable human concepts.</a:t>
          </a:r>
          <a:endParaRPr lang="en-US"/>
        </a:p>
      </dgm:t>
    </dgm:pt>
    <dgm:pt modelId="{9B8C0AA6-52D3-40C0-9C80-D1BD505563F0}" type="parTrans" cxnId="{1A09EF52-1DEA-4729-9D0D-06878096D7AB}">
      <dgm:prSet/>
      <dgm:spPr/>
      <dgm:t>
        <a:bodyPr/>
        <a:lstStyle/>
        <a:p>
          <a:endParaRPr lang="en-US"/>
        </a:p>
      </dgm:t>
    </dgm:pt>
    <dgm:pt modelId="{6F20816A-56AF-4334-ADE7-503C0834A5B9}" type="sibTrans" cxnId="{1A09EF52-1DEA-4729-9D0D-06878096D7AB}">
      <dgm:prSet/>
      <dgm:spPr/>
      <dgm:t>
        <a:bodyPr/>
        <a:lstStyle/>
        <a:p>
          <a:endParaRPr lang="en-US"/>
        </a:p>
      </dgm:t>
    </dgm:pt>
    <dgm:pt modelId="{3DCA04BD-4501-4DA3-AC05-5FF432706C42}">
      <dgm:prSet/>
      <dgm:spPr/>
      <dgm:t>
        <a:bodyPr/>
        <a:lstStyle/>
        <a:p>
          <a:r>
            <a:rPr lang="en-GB" b="0" i="0"/>
            <a:t>Displaying feature visualizations alongside training data often provides limited insight, indicating only general attributes like color presence (e.g., "requires yellow").</a:t>
          </a:r>
          <a:endParaRPr lang="en-US"/>
        </a:p>
      </dgm:t>
    </dgm:pt>
    <dgm:pt modelId="{25A255F0-903C-4952-8F03-CAF0700835C8}" type="parTrans" cxnId="{852DDCB5-EEB0-4387-AD95-985AB1F2A54E}">
      <dgm:prSet/>
      <dgm:spPr/>
      <dgm:t>
        <a:bodyPr/>
        <a:lstStyle/>
        <a:p>
          <a:endParaRPr lang="en-US"/>
        </a:p>
      </dgm:t>
    </dgm:pt>
    <dgm:pt modelId="{19D8AA24-C9C3-4916-8D19-C85BCAC53CE3}" type="sibTrans" cxnId="{852DDCB5-EEB0-4387-AD95-985AB1F2A54E}">
      <dgm:prSet/>
      <dgm:spPr/>
      <dgm:t>
        <a:bodyPr/>
        <a:lstStyle/>
        <a:p>
          <a:endParaRPr lang="en-US"/>
        </a:p>
      </dgm:t>
    </dgm:pt>
    <dgm:pt modelId="{D1879099-F82C-4C7C-B574-0280E656DD46}">
      <dgm:prSet/>
      <dgm:spPr/>
      <dgm:t>
        <a:bodyPr/>
        <a:lstStyle/>
        <a:p>
          <a:pPr>
            <a:defRPr b="1"/>
          </a:pPr>
          <a:r>
            <a:rPr lang="en-GB" b="1" i="0"/>
            <a:t>Volume of Data</a:t>
          </a:r>
          <a:endParaRPr lang="en-US"/>
        </a:p>
      </dgm:t>
    </dgm:pt>
    <dgm:pt modelId="{0B214474-8E96-42EA-B4E2-7AED0D3C6B77}" type="parTrans" cxnId="{C12ED1F5-0655-4E79-AD08-E3E8C971B0E6}">
      <dgm:prSet/>
      <dgm:spPr/>
      <dgm:t>
        <a:bodyPr/>
        <a:lstStyle/>
        <a:p>
          <a:endParaRPr lang="en-US"/>
        </a:p>
      </dgm:t>
    </dgm:pt>
    <dgm:pt modelId="{E919FD03-5288-4E22-9F20-3922F3AF247B}" type="sibTrans" cxnId="{C12ED1F5-0655-4E79-AD08-E3E8C971B0E6}">
      <dgm:prSet/>
      <dgm:spPr/>
      <dgm:t>
        <a:bodyPr/>
        <a:lstStyle/>
        <a:p>
          <a:endParaRPr lang="en-US"/>
        </a:p>
      </dgm:t>
    </dgm:pt>
    <dgm:pt modelId="{F4D38FAB-A670-40A3-A900-FF0BFB1E7F3E}">
      <dgm:prSet/>
      <dgm:spPr/>
      <dgm:t>
        <a:bodyPr/>
        <a:lstStyle/>
        <a:p>
          <a:r>
            <a:rPr lang="en-GB" b="0" i="0"/>
            <a:t>High volume of units makes comprehensive analysis impractical:</a:t>
          </a:r>
          <a:endParaRPr lang="en-US"/>
        </a:p>
      </dgm:t>
    </dgm:pt>
    <dgm:pt modelId="{4394DDBD-65C2-49CC-9C5B-DE280742E294}" type="parTrans" cxnId="{874B6706-E094-4B05-AE57-6F1197175F24}">
      <dgm:prSet/>
      <dgm:spPr/>
      <dgm:t>
        <a:bodyPr/>
        <a:lstStyle/>
        <a:p>
          <a:endParaRPr lang="en-US"/>
        </a:p>
      </dgm:t>
    </dgm:pt>
    <dgm:pt modelId="{D6B12A7B-D876-4376-ACFA-E108EAEA2697}" type="sibTrans" cxnId="{874B6706-E094-4B05-AE57-6F1197175F24}">
      <dgm:prSet/>
      <dgm:spPr/>
      <dgm:t>
        <a:bodyPr/>
        <a:lstStyle/>
        <a:p>
          <a:endParaRPr lang="en-US"/>
        </a:p>
      </dgm:t>
    </dgm:pt>
    <dgm:pt modelId="{B4E1FE66-0D81-4A9D-A3CC-3755AD3A9454}">
      <dgm:prSet/>
      <dgm:spPr/>
      <dgm:t>
        <a:bodyPr/>
        <a:lstStyle/>
        <a:p>
          <a:r>
            <a:rPr lang="en-GB" b="0" i="0"/>
            <a:t>Over 5000 channels across nine layers in Inception V1.</a:t>
          </a:r>
          <a:endParaRPr lang="en-US"/>
        </a:p>
      </dgm:t>
    </dgm:pt>
    <dgm:pt modelId="{A5522CC3-7464-4024-8FB0-BAA31CAD40C6}" type="parTrans" cxnId="{EF72F93C-7FFF-4A3A-9964-E2373EA46F7B}">
      <dgm:prSet/>
      <dgm:spPr/>
      <dgm:t>
        <a:bodyPr/>
        <a:lstStyle/>
        <a:p>
          <a:endParaRPr lang="en-US"/>
        </a:p>
      </dgm:t>
    </dgm:pt>
    <dgm:pt modelId="{3421A96C-015B-4DE7-BA3D-8A9E9CD8201F}" type="sibTrans" cxnId="{EF72F93C-7FFF-4A3A-9964-E2373EA46F7B}">
      <dgm:prSet/>
      <dgm:spPr/>
      <dgm:t>
        <a:bodyPr/>
        <a:lstStyle/>
        <a:p>
          <a:endParaRPr lang="en-US"/>
        </a:p>
      </dgm:t>
    </dgm:pt>
    <dgm:pt modelId="{0FFAAF15-70AD-4A02-844E-D8D34C0AA840}">
      <dgm:prSet/>
      <dgm:spPr/>
      <dgm:t>
        <a:bodyPr/>
        <a:lstStyle/>
        <a:p>
          <a:r>
            <a:rPr lang="en-GB" b="0" i="0"/>
            <a:t>Visualizing both positive and negative activations, plus training images, could require displaying over 50,000 images.</a:t>
          </a:r>
          <a:endParaRPr lang="en-US"/>
        </a:p>
      </dgm:t>
    </dgm:pt>
    <dgm:pt modelId="{E141A6CA-F61E-4F63-A9E5-57733BFD737E}" type="parTrans" cxnId="{A0880824-8236-4365-915D-DAAD9FE63456}">
      <dgm:prSet/>
      <dgm:spPr/>
      <dgm:t>
        <a:bodyPr/>
        <a:lstStyle/>
        <a:p>
          <a:endParaRPr lang="en-US"/>
        </a:p>
      </dgm:t>
    </dgm:pt>
    <dgm:pt modelId="{BF0D54A3-0192-495C-A3A7-39484C1F705B}" type="sibTrans" cxnId="{A0880824-8236-4365-915D-DAAD9FE63456}">
      <dgm:prSet/>
      <dgm:spPr/>
      <dgm:t>
        <a:bodyPr/>
        <a:lstStyle/>
        <a:p>
          <a:endParaRPr lang="en-US"/>
        </a:p>
      </dgm:t>
    </dgm:pt>
    <dgm:pt modelId="{F9709325-01C2-4C6D-B404-FBD95AB50D02}">
      <dgm:prSet/>
      <dgm:spPr/>
      <dgm:t>
        <a:bodyPr/>
        <a:lstStyle/>
        <a:p>
          <a:pPr>
            <a:defRPr b="1"/>
          </a:pPr>
          <a:r>
            <a:rPr lang="en-GB" b="1" i="0"/>
            <a:t>Interpretability Issues</a:t>
          </a:r>
          <a:endParaRPr lang="en-US"/>
        </a:p>
      </dgm:t>
    </dgm:pt>
    <dgm:pt modelId="{59F7AFFD-1156-422A-B4FE-BDB3983D1F69}" type="parTrans" cxnId="{8E91FE38-C891-4EEC-9974-5279053012C9}">
      <dgm:prSet/>
      <dgm:spPr/>
      <dgm:t>
        <a:bodyPr/>
        <a:lstStyle/>
        <a:p>
          <a:endParaRPr lang="en-US"/>
        </a:p>
      </dgm:t>
    </dgm:pt>
    <dgm:pt modelId="{F91FC5CB-2154-415F-9CB2-5DE2D4A81226}" type="sibTrans" cxnId="{8E91FE38-C891-4EEC-9974-5279053012C9}">
      <dgm:prSet/>
      <dgm:spPr/>
      <dgm:t>
        <a:bodyPr/>
        <a:lstStyle/>
        <a:p>
          <a:endParaRPr lang="en-US"/>
        </a:p>
      </dgm:t>
    </dgm:pt>
    <dgm:pt modelId="{717ABD18-03EC-4192-901A-96F1AA41DBEF}">
      <dgm:prSet/>
      <dgm:spPr/>
      <dgm:t>
        <a:bodyPr/>
        <a:lstStyle/>
        <a:p>
          <a:r>
            <a:rPr lang="en-GB" b="0" i="0"/>
            <a:t>Feature visualizations can create an illusion of understanding neural network operations.</a:t>
          </a:r>
          <a:endParaRPr lang="en-US"/>
        </a:p>
      </dgm:t>
    </dgm:pt>
    <dgm:pt modelId="{679568B6-A870-4BB5-AA7D-23569CEF2009}" type="parTrans" cxnId="{50A798AD-9F74-4ED4-B12B-2E1CBEB44540}">
      <dgm:prSet/>
      <dgm:spPr/>
      <dgm:t>
        <a:bodyPr/>
        <a:lstStyle/>
        <a:p>
          <a:endParaRPr lang="en-US"/>
        </a:p>
      </dgm:t>
    </dgm:pt>
    <dgm:pt modelId="{E835B17D-8F15-497B-9CE9-43C3BA5194F9}" type="sibTrans" cxnId="{50A798AD-9F74-4ED4-B12B-2E1CBEB44540}">
      <dgm:prSet/>
      <dgm:spPr/>
      <dgm:t>
        <a:bodyPr/>
        <a:lstStyle/>
        <a:p>
          <a:endParaRPr lang="en-US"/>
        </a:p>
      </dgm:t>
    </dgm:pt>
    <dgm:pt modelId="{758AE67B-9A5E-4B43-B185-E9DD18B19236}">
      <dgm:prSet/>
      <dgm:spPr/>
      <dgm:t>
        <a:bodyPr/>
        <a:lstStyle/>
        <a:p>
          <a:r>
            <a:rPr lang="en-GB" b="0" i="0"/>
            <a:t>Complex interactions and lack of clear concept linkage make true interpretability elusive:</a:t>
          </a:r>
          <a:endParaRPr lang="en-US"/>
        </a:p>
      </dgm:t>
    </dgm:pt>
    <dgm:pt modelId="{31A8E73A-4A60-4BC9-B10E-959BE0A2D746}" type="parTrans" cxnId="{518685BE-ADCD-4326-9366-1996CB7E7834}">
      <dgm:prSet/>
      <dgm:spPr/>
      <dgm:t>
        <a:bodyPr/>
        <a:lstStyle/>
        <a:p>
          <a:endParaRPr lang="en-US"/>
        </a:p>
      </dgm:t>
    </dgm:pt>
    <dgm:pt modelId="{BA4A2DFF-6CF1-4D41-9F8E-C2A6E57FAEF4}" type="sibTrans" cxnId="{518685BE-ADCD-4326-9366-1996CB7E7834}">
      <dgm:prSet/>
      <dgm:spPr/>
      <dgm:t>
        <a:bodyPr/>
        <a:lstStyle/>
        <a:p>
          <a:endParaRPr lang="en-US"/>
        </a:p>
      </dgm:t>
    </dgm:pt>
    <dgm:pt modelId="{0B75E8A8-4FFC-4323-8FD5-E60A5D19B3DF}">
      <dgm:prSet/>
      <dgm:spPr/>
      <dgm:t>
        <a:bodyPr/>
        <a:lstStyle/>
        <a:p>
          <a:r>
            <a:rPr lang="en-GB" b="0" i="0"/>
            <a:t>Many units do not correspond to any human-recognizable concept.</a:t>
          </a:r>
          <a:endParaRPr lang="en-US"/>
        </a:p>
      </dgm:t>
    </dgm:pt>
    <dgm:pt modelId="{FAB5BE45-79F5-4D25-9D13-229E68210056}" type="parTrans" cxnId="{37C76B30-C083-4256-B572-B868A7CC50EC}">
      <dgm:prSet/>
      <dgm:spPr/>
      <dgm:t>
        <a:bodyPr/>
        <a:lstStyle/>
        <a:p>
          <a:endParaRPr lang="en-US"/>
        </a:p>
      </dgm:t>
    </dgm:pt>
    <dgm:pt modelId="{FC87B436-E2F0-4D23-974E-10788B99C15C}" type="sibTrans" cxnId="{37C76B30-C083-4256-B572-B868A7CC50EC}">
      <dgm:prSet/>
      <dgm:spPr/>
      <dgm:t>
        <a:bodyPr/>
        <a:lstStyle/>
        <a:p>
          <a:endParaRPr lang="en-US"/>
        </a:p>
      </dgm:t>
    </dgm:pt>
    <dgm:pt modelId="{33C9AEE9-4123-4D6F-9D72-BB3CACEC8282}">
      <dgm:prSet/>
      <dgm:spPr/>
      <dgm:t>
        <a:bodyPr/>
        <a:lstStyle/>
        <a:p>
          <a:r>
            <a:rPr lang="en-GB" b="0" i="0"/>
            <a:t>Positive and negative activations often indicate unrelated features.</a:t>
          </a:r>
          <a:endParaRPr lang="en-US"/>
        </a:p>
      </dgm:t>
    </dgm:pt>
    <dgm:pt modelId="{E7553E50-4DD8-495B-87A6-516E9870E9B3}" type="parTrans" cxnId="{3A640C71-5A4F-4EDE-BE9C-DAA6EF00E9A8}">
      <dgm:prSet/>
      <dgm:spPr/>
      <dgm:t>
        <a:bodyPr/>
        <a:lstStyle/>
        <a:p>
          <a:endParaRPr lang="en-US"/>
        </a:p>
      </dgm:t>
    </dgm:pt>
    <dgm:pt modelId="{2B55E32E-FB0B-4A07-AA47-A397DEA685B3}" type="sibTrans" cxnId="{3A640C71-5A4F-4EDE-BE9C-DAA6EF00E9A8}">
      <dgm:prSet/>
      <dgm:spPr/>
      <dgm:t>
        <a:bodyPr/>
        <a:lstStyle/>
        <a:p>
          <a:endParaRPr lang="en-US"/>
        </a:p>
      </dgm:t>
    </dgm:pt>
    <dgm:pt modelId="{B4EC6944-9BDB-48C8-9285-07111B3B5623}">
      <dgm:prSet/>
      <dgm:spPr/>
      <dgm:t>
        <a:bodyPr/>
        <a:lstStyle/>
        <a:p>
          <a:pPr>
            <a:defRPr b="1"/>
          </a:pPr>
          <a:r>
            <a:rPr lang="en-GB" b="1" i="0"/>
            <a:t>Network Dissection Limitations</a:t>
          </a:r>
          <a:endParaRPr lang="en-US"/>
        </a:p>
      </dgm:t>
    </dgm:pt>
    <dgm:pt modelId="{B938F034-E5B2-498D-B267-9179D3645C05}" type="parTrans" cxnId="{D70532D9-21D9-42CD-938C-8EE89D18C614}">
      <dgm:prSet/>
      <dgm:spPr/>
      <dgm:t>
        <a:bodyPr/>
        <a:lstStyle/>
        <a:p>
          <a:endParaRPr lang="en-US"/>
        </a:p>
      </dgm:t>
    </dgm:pt>
    <dgm:pt modelId="{8B253A8C-1393-4071-A2D5-63DE15D8826A}" type="sibTrans" cxnId="{D70532D9-21D9-42CD-938C-8EE89D18C614}">
      <dgm:prSet/>
      <dgm:spPr/>
      <dgm:t>
        <a:bodyPr/>
        <a:lstStyle/>
        <a:p>
          <a:endParaRPr lang="en-US"/>
        </a:p>
      </dgm:t>
    </dgm:pt>
    <dgm:pt modelId="{8AF5BDCF-B34A-4C52-BA5B-C1033B4F7225}">
      <dgm:prSet/>
      <dgm:spPr/>
      <dgm:t>
        <a:bodyPr/>
        <a:lstStyle/>
        <a:p>
          <a:r>
            <a:rPr lang="en-GB" b="0" i="0"/>
            <a:t>Requires extensively labeled datasets, with each pixel annotated—resource-intensive.</a:t>
          </a:r>
          <a:endParaRPr lang="en-US"/>
        </a:p>
      </dgm:t>
    </dgm:pt>
    <dgm:pt modelId="{D18F6C5D-568C-4149-A874-45007383F573}" type="parTrans" cxnId="{A91DF683-3452-40B7-8495-92D17F404185}">
      <dgm:prSet/>
      <dgm:spPr/>
      <dgm:t>
        <a:bodyPr/>
        <a:lstStyle/>
        <a:p>
          <a:endParaRPr lang="en-US"/>
        </a:p>
      </dgm:t>
    </dgm:pt>
    <dgm:pt modelId="{2D1E31EB-7BF2-42A5-9DD7-A66C6D326473}" type="sibTrans" cxnId="{A91DF683-3452-40B7-8495-92D17F404185}">
      <dgm:prSet/>
      <dgm:spPr/>
      <dgm:t>
        <a:bodyPr/>
        <a:lstStyle/>
        <a:p>
          <a:endParaRPr lang="en-US"/>
        </a:p>
      </dgm:t>
    </dgm:pt>
    <dgm:pt modelId="{04DD79C6-F0A8-4A89-9010-5786B4947F62}">
      <dgm:prSet/>
      <dgm:spPr/>
      <dgm:t>
        <a:bodyPr/>
        <a:lstStyle/>
        <a:p>
          <a:r>
            <a:rPr lang="en-GB" b="0" i="0"/>
            <a:t>Traditionally aligns only with positive activations, potentially missing insights from negative activations.</a:t>
          </a:r>
          <a:endParaRPr lang="en-US"/>
        </a:p>
      </dgm:t>
    </dgm:pt>
    <dgm:pt modelId="{64A5C210-54CE-473B-A5D0-B284CB47F0EB}" type="parTrans" cxnId="{CD14CC93-82D3-4D60-8733-42E8A7DFA31B}">
      <dgm:prSet/>
      <dgm:spPr/>
      <dgm:t>
        <a:bodyPr/>
        <a:lstStyle/>
        <a:p>
          <a:endParaRPr lang="en-US"/>
        </a:p>
      </dgm:t>
    </dgm:pt>
    <dgm:pt modelId="{3C6A4D83-060D-4091-B5AF-31878F45E038}" type="sibTrans" cxnId="{CD14CC93-82D3-4D60-8733-42E8A7DFA31B}">
      <dgm:prSet/>
      <dgm:spPr/>
      <dgm:t>
        <a:bodyPr/>
        <a:lstStyle/>
        <a:p>
          <a:endParaRPr lang="en-US"/>
        </a:p>
      </dgm:t>
    </dgm:pt>
    <dgm:pt modelId="{E76641F3-9DAC-4EC2-B30A-91F0904BF000}">
      <dgm:prSet/>
      <dgm:spPr/>
      <dgm:t>
        <a:bodyPr/>
        <a:lstStyle/>
        <a:p>
          <a:r>
            <a:rPr lang="en-GB" b="0" i="0"/>
            <a:t>Even in detailed architectures like ResNet or Inception, units may respond to the same concept or none, with moderate Intersection over Union (IoU) scores.</a:t>
          </a:r>
          <a:endParaRPr lang="en-US"/>
        </a:p>
      </dgm:t>
    </dgm:pt>
    <dgm:pt modelId="{72E4ED0D-2A94-4862-B029-6B8351E9C5D8}" type="parTrans" cxnId="{B5FEDFE1-E42E-412B-822B-796DBAF0A6C2}">
      <dgm:prSet/>
      <dgm:spPr/>
      <dgm:t>
        <a:bodyPr/>
        <a:lstStyle/>
        <a:p>
          <a:endParaRPr lang="en-US"/>
        </a:p>
      </dgm:t>
    </dgm:pt>
    <dgm:pt modelId="{06F52781-586A-4D97-9474-A39A48106626}" type="sibTrans" cxnId="{B5FEDFE1-E42E-412B-822B-796DBAF0A6C2}">
      <dgm:prSet/>
      <dgm:spPr/>
      <dgm:t>
        <a:bodyPr/>
        <a:lstStyle/>
        <a:p>
          <a:endParaRPr lang="en-US"/>
        </a:p>
      </dgm:t>
    </dgm:pt>
    <dgm:pt modelId="{0F7C958A-E519-4C83-A574-53347B7F41E1}" type="pres">
      <dgm:prSet presAssocID="{73CEC298-3716-4299-8104-BBDCB660FC71}" presName="linear" presStyleCnt="0">
        <dgm:presLayoutVars>
          <dgm:animLvl val="lvl"/>
          <dgm:resizeHandles val="exact"/>
        </dgm:presLayoutVars>
      </dgm:prSet>
      <dgm:spPr/>
    </dgm:pt>
    <dgm:pt modelId="{6BD39D0C-60B1-43AD-801A-80290211F051}" type="pres">
      <dgm:prSet presAssocID="{91FBF562-26B9-40DB-AF06-9BCF73867378}" presName="parentText" presStyleLbl="node1" presStyleIdx="0" presStyleCnt="4">
        <dgm:presLayoutVars>
          <dgm:chMax val="0"/>
          <dgm:bulletEnabled val="1"/>
        </dgm:presLayoutVars>
      </dgm:prSet>
      <dgm:spPr/>
    </dgm:pt>
    <dgm:pt modelId="{0B20DCE9-889C-4F3B-ABA8-A0C828807528}" type="pres">
      <dgm:prSet presAssocID="{91FBF562-26B9-40DB-AF06-9BCF73867378}" presName="childText" presStyleLbl="revTx" presStyleIdx="0" presStyleCnt="4">
        <dgm:presLayoutVars>
          <dgm:bulletEnabled val="1"/>
        </dgm:presLayoutVars>
      </dgm:prSet>
      <dgm:spPr/>
    </dgm:pt>
    <dgm:pt modelId="{719A91FA-9B90-4AC1-B5FF-B36BB750DFB9}" type="pres">
      <dgm:prSet presAssocID="{D1879099-F82C-4C7C-B574-0280E656DD46}" presName="parentText" presStyleLbl="node1" presStyleIdx="1" presStyleCnt="4">
        <dgm:presLayoutVars>
          <dgm:chMax val="0"/>
          <dgm:bulletEnabled val="1"/>
        </dgm:presLayoutVars>
      </dgm:prSet>
      <dgm:spPr/>
    </dgm:pt>
    <dgm:pt modelId="{B55A862B-F454-4DDD-A86F-ACFB797D4532}" type="pres">
      <dgm:prSet presAssocID="{D1879099-F82C-4C7C-B574-0280E656DD46}" presName="childText" presStyleLbl="revTx" presStyleIdx="1" presStyleCnt="4">
        <dgm:presLayoutVars>
          <dgm:bulletEnabled val="1"/>
        </dgm:presLayoutVars>
      </dgm:prSet>
      <dgm:spPr/>
    </dgm:pt>
    <dgm:pt modelId="{E223D9BC-E989-4D7F-9D0F-9083AFD023AC}" type="pres">
      <dgm:prSet presAssocID="{F9709325-01C2-4C6D-B404-FBD95AB50D02}" presName="parentText" presStyleLbl="node1" presStyleIdx="2" presStyleCnt="4">
        <dgm:presLayoutVars>
          <dgm:chMax val="0"/>
          <dgm:bulletEnabled val="1"/>
        </dgm:presLayoutVars>
      </dgm:prSet>
      <dgm:spPr/>
    </dgm:pt>
    <dgm:pt modelId="{244D960C-C86E-49ED-8936-571A9B90B086}" type="pres">
      <dgm:prSet presAssocID="{F9709325-01C2-4C6D-B404-FBD95AB50D02}" presName="childText" presStyleLbl="revTx" presStyleIdx="2" presStyleCnt="4">
        <dgm:presLayoutVars>
          <dgm:bulletEnabled val="1"/>
        </dgm:presLayoutVars>
      </dgm:prSet>
      <dgm:spPr/>
    </dgm:pt>
    <dgm:pt modelId="{40D04AC3-23AD-4392-B3C5-01547D718278}" type="pres">
      <dgm:prSet presAssocID="{B4EC6944-9BDB-48C8-9285-07111B3B5623}" presName="parentText" presStyleLbl="node1" presStyleIdx="3" presStyleCnt="4">
        <dgm:presLayoutVars>
          <dgm:chMax val="0"/>
          <dgm:bulletEnabled val="1"/>
        </dgm:presLayoutVars>
      </dgm:prSet>
      <dgm:spPr/>
    </dgm:pt>
    <dgm:pt modelId="{B0F2E0CD-CBB4-4E6D-8ED9-76D9CABA3492}" type="pres">
      <dgm:prSet presAssocID="{B4EC6944-9BDB-48C8-9285-07111B3B5623}" presName="childText" presStyleLbl="revTx" presStyleIdx="3" presStyleCnt="4">
        <dgm:presLayoutVars>
          <dgm:bulletEnabled val="1"/>
        </dgm:presLayoutVars>
      </dgm:prSet>
      <dgm:spPr/>
    </dgm:pt>
  </dgm:ptLst>
  <dgm:cxnLst>
    <dgm:cxn modelId="{874B6706-E094-4B05-AE57-6F1197175F24}" srcId="{D1879099-F82C-4C7C-B574-0280E656DD46}" destId="{F4D38FAB-A670-40A3-A900-FF0BFB1E7F3E}" srcOrd="0" destOrd="0" parTransId="{4394DDBD-65C2-49CC-9C5B-DE280742E294}" sibTransId="{D6B12A7B-D876-4376-ACFA-E108EAEA2697}"/>
    <dgm:cxn modelId="{5AE6080B-8F7D-46BD-A181-DE456637B27B}" srcId="{73CEC298-3716-4299-8104-BBDCB660FC71}" destId="{91FBF562-26B9-40DB-AF06-9BCF73867378}" srcOrd="0" destOrd="0" parTransId="{BEB9F157-7DBB-4E4B-A7C7-6DBE46459DC5}" sibTransId="{B955FAB8-1660-4E76-A9B4-A609F8527830}"/>
    <dgm:cxn modelId="{2C50CC1A-FB87-484B-B443-823E8E843D7A}" type="presOf" srcId="{F4D38FAB-A670-40A3-A900-FF0BFB1E7F3E}" destId="{B55A862B-F454-4DDD-A86F-ACFB797D4532}" srcOrd="0" destOrd="0" presId="urn:microsoft.com/office/officeart/2005/8/layout/vList2"/>
    <dgm:cxn modelId="{A0880824-8236-4365-915D-DAAD9FE63456}" srcId="{F4D38FAB-A670-40A3-A900-FF0BFB1E7F3E}" destId="{0FFAAF15-70AD-4A02-844E-D8D34C0AA840}" srcOrd="1" destOrd="0" parTransId="{E141A6CA-F61E-4F63-A9E5-57733BFD737E}" sibTransId="{BF0D54A3-0192-495C-A3A7-39484C1F705B}"/>
    <dgm:cxn modelId="{37C76B30-C083-4256-B572-B868A7CC50EC}" srcId="{758AE67B-9A5E-4B43-B185-E9DD18B19236}" destId="{0B75E8A8-4FFC-4323-8FD5-E60A5D19B3DF}" srcOrd="0" destOrd="0" parTransId="{FAB5BE45-79F5-4D25-9D13-229E68210056}" sibTransId="{FC87B436-E2F0-4D23-974E-10788B99C15C}"/>
    <dgm:cxn modelId="{49099930-2410-4999-917F-FDB5B786E27F}" type="presOf" srcId="{758AE67B-9A5E-4B43-B185-E9DD18B19236}" destId="{244D960C-C86E-49ED-8936-571A9B90B086}" srcOrd="0" destOrd="1" presId="urn:microsoft.com/office/officeart/2005/8/layout/vList2"/>
    <dgm:cxn modelId="{C2C5E431-39C8-419D-B25B-92B4DBF59828}" type="presOf" srcId="{944BBC3E-D81E-4F82-90B2-1B23861C19BA}" destId="{0B20DCE9-889C-4F3B-ABA8-A0C828807528}" srcOrd="0" destOrd="0" presId="urn:microsoft.com/office/officeart/2005/8/layout/vList2"/>
    <dgm:cxn modelId="{5C8D4D33-8715-4FAA-930C-70E0F32F9145}" type="presOf" srcId="{F9709325-01C2-4C6D-B404-FBD95AB50D02}" destId="{E223D9BC-E989-4D7F-9D0F-9083AFD023AC}" srcOrd="0" destOrd="0" presId="urn:microsoft.com/office/officeart/2005/8/layout/vList2"/>
    <dgm:cxn modelId="{2C29B934-D693-4F94-86D9-F36CDC0FDF82}" type="presOf" srcId="{B4EC6944-9BDB-48C8-9285-07111B3B5623}" destId="{40D04AC3-23AD-4392-B3C5-01547D718278}" srcOrd="0" destOrd="0" presId="urn:microsoft.com/office/officeart/2005/8/layout/vList2"/>
    <dgm:cxn modelId="{8E91FE38-C891-4EEC-9974-5279053012C9}" srcId="{73CEC298-3716-4299-8104-BBDCB660FC71}" destId="{F9709325-01C2-4C6D-B404-FBD95AB50D02}" srcOrd="2" destOrd="0" parTransId="{59F7AFFD-1156-422A-B4FE-BDB3983D1F69}" sibTransId="{F91FC5CB-2154-415F-9CB2-5DE2D4A81226}"/>
    <dgm:cxn modelId="{1A605239-A74C-41B3-B043-6D5D22B1D2FC}" type="presOf" srcId="{33C9AEE9-4123-4D6F-9D72-BB3CACEC8282}" destId="{244D960C-C86E-49ED-8936-571A9B90B086}" srcOrd="0" destOrd="3" presId="urn:microsoft.com/office/officeart/2005/8/layout/vList2"/>
    <dgm:cxn modelId="{EF72F93C-7FFF-4A3A-9964-E2373EA46F7B}" srcId="{F4D38FAB-A670-40A3-A900-FF0BFB1E7F3E}" destId="{B4E1FE66-0D81-4A9D-A3CC-3755AD3A9454}" srcOrd="0" destOrd="0" parTransId="{A5522CC3-7464-4024-8FB0-BAA31CAD40C6}" sibTransId="{3421A96C-015B-4DE7-BA3D-8A9E9CD8201F}"/>
    <dgm:cxn modelId="{95B66A4B-6731-4F20-9A1F-05F55ACBC1BF}" type="presOf" srcId="{0FFAAF15-70AD-4A02-844E-D8D34C0AA840}" destId="{B55A862B-F454-4DDD-A86F-ACFB797D4532}" srcOrd="0" destOrd="2" presId="urn:microsoft.com/office/officeart/2005/8/layout/vList2"/>
    <dgm:cxn modelId="{13282450-5A8E-4955-A63F-F3587F4BE367}" type="presOf" srcId="{04DD79C6-F0A8-4A89-9010-5786B4947F62}" destId="{B0F2E0CD-CBB4-4E6D-8ED9-76D9CABA3492}" srcOrd="0" destOrd="1" presId="urn:microsoft.com/office/officeart/2005/8/layout/vList2"/>
    <dgm:cxn modelId="{1A09EF52-1DEA-4729-9D0D-06878096D7AB}" srcId="{91FBF562-26B9-40DB-AF06-9BCF73867378}" destId="{944BBC3E-D81E-4F82-90B2-1B23861C19BA}" srcOrd="0" destOrd="0" parTransId="{9B8C0AA6-52D3-40C0-9C80-D1BD505563F0}" sibTransId="{6F20816A-56AF-4334-ADE7-503C0834A5B9}"/>
    <dgm:cxn modelId="{AF2FEF64-EEB5-4632-95A9-E07ABC33FEB6}" type="presOf" srcId="{91FBF562-26B9-40DB-AF06-9BCF73867378}" destId="{6BD39D0C-60B1-43AD-801A-80290211F051}" srcOrd="0" destOrd="0" presId="urn:microsoft.com/office/officeart/2005/8/layout/vList2"/>
    <dgm:cxn modelId="{E44A0368-FA1A-4630-947D-639F5ADCEB1C}" type="presOf" srcId="{B4E1FE66-0D81-4A9D-A3CC-3755AD3A9454}" destId="{B55A862B-F454-4DDD-A86F-ACFB797D4532}" srcOrd="0" destOrd="1" presId="urn:microsoft.com/office/officeart/2005/8/layout/vList2"/>
    <dgm:cxn modelId="{3A640C71-5A4F-4EDE-BE9C-DAA6EF00E9A8}" srcId="{758AE67B-9A5E-4B43-B185-E9DD18B19236}" destId="{33C9AEE9-4123-4D6F-9D72-BB3CACEC8282}" srcOrd="1" destOrd="0" parTransId="{E7553E50-4DD8-495B-87A6-516E9870E9B3}" sibTransId="{2B55E32E-FB0B-4A07-AA47-A397DEA685B3}"/>
    <dgm:cxn modelId="{A91DF683-3452-40B7-8495-92D17F404185}" srcId="{B4EC6944-9BDB-48C8-9285-07111B3B5623}" destId="{8AF5BDCF-B34A-4C52-BA5B-C1033B4F7225}" srcOrd="0" destOrd="0" parTransId="{D18F6C5D-568C-4149-A874-45007383F573}" sibTransId="{2D1E31EB-7BF2-42A5-9DD7-A66C6D326473}"/>
    <dgm:cxn modelId="{F55FE18E-D100-49ED-93CA-36325260D83F}" type="presOf" srcId="{E76641F3-9DAC-4EC2-B30A-91F0904BF000}" destId="{B0F2E0CD-CBB4-4E6D-8ED9-76D9CABA3492}" srcOrd="0" destOrd="2" presId="urn:microsoft.com/office/officeart/2005/8/layout/vList2"/>
    <dgm:cxn modelId="{CD14CC93-82D3-4D60-8733-42E8A7DFA31B}" srcId="{B4EC6944-9BDB-48C8-9285-07111B3B5623}" destId="{04DD79C6-F0A8-4A89-9010-5786B4947F62}" srcOrd="1" destOrd="0" parTransId="{64A5C210-54CE-473B-A5D0-B284CB47F0EB}" sibTransId="{3C6A4D83-060D-4091-B5AF-31878F45E038}"/>
    <dgm:cxn modelId="{BE71E4A2-8C0C-479A-8701-E113286CA800}" type="presOf" srcId="{8AF5BDCF-B34A-4C52-BA5B-C1033B4F7225}" destId="{B0F2E0CD-CBB4-4E6D-8ED9-76D9CABA3492}" srcOrd="0" destOrd="0" presId="urn:microsoft.com/office/officeart/2005/8/layout/vList2"/>
    <dgm:cxn modelId="{EFAE3FA8-0A83-4D95-B446-A3FD9B5825A2}" type="presOf" srcId="{73CEC298-3716-4299-8104-BBDCB660FC71}" destId="{0F7C958A-E519-4C83-A574-53347B7F41E1}" srcOrd="0" destOrd="0" presId="urn:microsoft.com/office/officeart/2005/8/layout/vList2"/>
    <dgm:cxn modelId="{50A798AD-9F74-4ED4-B12B-2E1CBEB44540}" srcId="{F9709325-01C2-4C6D-B404-FBD95AB50D02}" destId="{717ABD18-03EC-4192-901A-96F1AA41DBEF}" srcOrd="0" destOrd="0" parTransId="{679568B6-A870-4BB5-AA7D-23569CEF2009}" sibTransId="{E835B17D-8F15-497B-9CE9-43C3BA5194F9}"/>
    <dgm:cxn modelId="{03D4D3AD-E69F-470F-814E-05ABFA083D63}" type="presOf" srcId="{0B75E8A8-4FFC-4323-8FD5-E60A5D19B3DF}" destId="{244D960C-C86E-49ED-8936-571A9B90B086}" srcOrd="0" destOrd="2" presId="urn:microsoft.com/office/officeart/2005/8/layout/vList2"/>
    <dgm:cxn modelId="{1889E4B2-DCA6-4540-9BAD-28EF67CDC7DE}" type="presOf" srcId="{D1879099-F82C-4C7C-B574-0280E656DD46}" destId="{719A91FA-9B90-4AC1-B5FF-B36BB750DFB9}" srcOrd="0" destOrd="0" presId="urn:microsoft.com/office/officeart/2005/8/layout/vList2"/>
    <dgm:cxn modelId="{852DDCB5-EEB0-4387-AD95-985AB1F2A54E}" srcId="{91FBF562-26B9-40DB-AF06-9BCF73867378}" destId="{3DCA04BD-4501-4DA3-AC05-5FF432706C42}" srcOrd="1" destOrd="0" parTransId="{25A255F0-903C-4952-8F03-CAF0700835C8}" sibTransId="{19D8AA24-C9C3-4916-8D19-C85BCAC53CE3}"/>
    <dgm:cxn modelId="{518685BE-ADCD-4326-9366-1996CB7E7834}" srcId="{F9709325-01C2-4C6D-B404-FBD95AB50D02}" destId="{758AE67B-9A5E-4B43-B185-E9DD18B19236}" srcOrd="1" destOrd="0" parTransId="{31A8E73A-4A60-4BC9-B10E-959BE0A2D746}" sibTransId="{BA4A2DFF-6CF1-4D41-9F8E-C2A6E57FAEF4}"/>
    <dgm:cxn modelId="{F27DFDC4-5C9D-43E9-92FD-71A7614A2FD3}" type="presOf" srcId="{3DCA04BD-4501-4DA3-AC05-5FF432706C42}" destId="{0B20DCE9-889C-4F3B-ABA8-A0C828807528}" srcOrd="0" destOrd="1" presId="urn:microsoft.com/office/officeart/2005/8/layout/vList2"/>
    <dgm:cxn modelId="{D70532D9-21D9-42CD-938C-8EE89D18C614}" srcId="{73CEC298-3716-4299-8104-BBDCB660FC71}" destId="{B4EC6944-9BDB-48C8-9285-07111B3B5623}" srcOrd="3" destOrd="0" parTransId="{B938F034-E5B2-498D-B267-9179D3645C05}" sibTransId="{8B253A8C-1393-4071-A2D5-63DE15D8826A}"/>
    <dgm:cxn modelId="{B5FEDFE1-E42E-412B-822B-796DBAF0A6C2}" srcId="{B4EC6944-9BDB-48C8-9285-07111B3B5623}" destId="{E76641F3-9DAC-4EC2-B30A-91F0904BF000}" srcOrd="2" destOrd="0" parTransId="{72E4ED0D-2A94-4862-B029-6B8351E9C5D8}" sibTransId="{06F52781-586A-4D97-9474-A39A48106626}"/>
    <dgm:cxn modelId="{C12ED1F5-0655-4E79-AD08-E3E8C971B0E6}" srcId="{73CEC298-3716-4299-8104-BBDCB660FC71}" destId="{D1879099-F82C-4C7C-B574-0280E656DD46}" srcOrd="1" destOrd="0" parTransId="{0B214474-8E96-42EA-B4E2-7AED0D3C6B77}" sibTransId="{E919FD03-5288-4E22-9F20-3922F3AF247B}"/>
    <dgm:cxn modelId="{13CB35FF-5264-4C2E-98C0-DEAD0987B6DC}" type="presOf" srcId="{717ABD18-03EC-4192-901A-96F1AA41DBEF}" destId="{244D960C-C86E-49ED-8936-571A9B90B086}" srcOrd="0" destOrd="0" presId="urn:microsoft.com/office/officeart/2005/8/layout/vList2"/>
    <dgm:cxn modelId="{E09B6DDE-42CE-4077-88CA-DA37DFF07D86}" type="presParOf" srcId="{0F7C958A-E519-4C83-A574-53347B7F41E1}" destId="{6BD39D0C-60B1-43AD-801A-80290211F051}" srcOrd="0" destOrd="0" presId="urn:microsoft.com/office/officeart/2005/8/layout/vList2"/>
    <dgm:cxn modelId="{2DADB8E9-A538-4384-BDFE-E872782E3744}" type="presParOf" srcId="{0F7C958A-E519-4C83-A574-53347B7F41E1}" destId="{0B20DCE9-889C-4F3B-ABA8-A0C828807528}" srcOrd="1" destOrd="0" presId="urn:microsoft.com/office/officeart/2005/8/layout/vList2"/>
    <dgm:cxn modelId="{88AA4654-537F-4409-95CB-90527AE90A68}" type="presParOf" srcId="{0F7C958A-E519-4C83-A574-53347B7F41E1}" destId="{719A91FA-9B90-4AC1-B5FF-B36BB750DFB9}" srcOrd="2" destOrd="0" presId="urn:microsoft.com/office/officeart/2005/8/layout/vList2"/>
    <dgm:cxn modelId="{11B4923C-2E51-4C78-B232-0F90504BD934}" type="presParOf" srcId="{0F7C958A-E519-4C83-A574-53347B7F41E1}" destId="{B55A862B-F454-4DDD-A86F-ACFB797D4532}" srcOrd="3" destOrd="0" presId="urn:microsoft.com/office/officeart/2005/8/layout/vList2"/>
    <dgm:cxn modelId="{525CD6DD-D284-4CDA-80F9-DAC6C3FB609C}" type="presParOf" srcId="{0F7C958A-E519-4C83-A574-53347B7F41E1}" destId="{E223D9BC-E989-4D7F-9D0F-9083AFD023AC}" srcOrd="4" destOrd="0" presId="urn:microsoft.com/office/officeart/2005/8/layout/vList2"/>
    <dgm:cxn modelId="{E0AF096D-5C62-430E-AB46-C66504C00D16}" type="presParOf" srcId="{0F7C958A-E519-4C83-A574-53347B7F41E1}" destId="{244D960C-C86E-49ED-8936-571A9B90B086}" srcOrd="5" destOrd="0" presId="urn:microsoft.com/office/officeart/2005/8/layout/vList2"/>
    <dgm:cxn modelId="{9003E8AF-4323-4513-9C85-995C40F73C1B}" type="presParOf" srcId="{0F7C958A-E519-4C83-A574-53347B7F41E1}" destId="{40D04AC3-23AD-4392-B3C5-01547D718278}" srcOrd="6" destOrd="0" presId="urn:microsoft.com/office/officeart/2005/8/layout/vList2"/>
    <dgm:cxn modelId="{43E3EE3E-175F-4678-BA48-59355E736A23}" type="presParOf" srcId="{0F7C958A-E519-4C83-A574-53347B7F41E1}" destId="{B0F2E0CD-CBB4-4E6D-8ED9-76D9CABA349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586A30-464D-4619-86C3-488CB08AB2EF}"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mc:AlternateContent xmlns:mc="http://schemas.openxmlformats.org/markup-compatibility/2006" xmlns:a14="http://schemas.microsoft.com/office/drawing/2010/main">
      <mc:Choice Requires="a14">
        <dgm:pt modelId="{E06EB3C2-D79E-431E-B641-CA66FE02274D}">
          <dgm:prSet/>
          <dgm:spPr/>
          <dgm:t>
            <a:bodyPr/>
            <a:lstStyle/>
            <a:p>
              <a:r>
                <a:rPr lang="en-US" b="0" i="0" baseline="0" dirty="0"/>
                <a:t>Works only </a:t>
              </a:r>
              <a:r>
                <a:rPr lang="en-US" b="1" i="0" baseline="0" dirty="0"/>
                <a:t>locally</a:t>
              </a:r>
              <a:r>
                <a:rPr lang="en-US" b="0" i="0" baseline="0" dirty="0"/>
                <a:t> around </a:t>
              </a:r>
              <a14:m>
                <m:oMath xmlns:m="http://schemas.openxmlformats.org/officeDocument/2006/math">
                  <m:sSub>
                    <m:sSubPr>
                      <m:ctrlPr>
                        <a:rPr lang="en-US" b="0" i="1" baseline="0" dirty="0">
                          <a:latin typeface="Cambria Math" panose="02040503050406030204" pitchFamily="18" charset="0"/>
                        </a:rPr>
                      </m:ctrlPr>
                    </m:sSubPr>
                    <m:e>
                      <m:r>
                        <a:rPr lang="en-US" b="0" i="1" baseline="0" dirty="0" smtClean="0">
                          <a:latin typeface="Cambria Math" panose="02040503050406030204" pitchFamily="18" charset="0"/>
                        </a:rPr>
                        <m:t>𝐼</m:t>
                      </m:r>
                    </m:e>
                    <m:sub>
                      <m:r>
                        <a:rPr lang="en-US" b="0" i="1" baseline="0" dirty="0" smtClean="0">
                          <a:latin typeface="Cambria Math" panose="02040503050406030204" pitchFamily="18" charset="0"/>
                        </a:rPr>
                        <m:t>0</m:t>
                      </m:r>
                    </m:sub>
                  </m:sSub>
                </m:oMath>
              </a14:m>
              <a:r>
                <a:rPr lang="en-US" b="0" i="0" baseline="0" dirty="0"/>
                <a:t>​.</a:t>
              </a:r>
              <a:endParaRPr lang="en-US" dirty="0"/>
            </a:p>
          </dgm:t>
        </dgm:pt>
      </mc:Choice>
      <mc:Fallback xmlns="">
        <dgm:pt modelId="{E06EB3C2-D79E-431E-B641-CA66FE02274D}">
          <dgm:prSet/>
          <dgm:spPr/>
          <dgm:t>
            <a:bodyPr/>
            <a:lstStyle/>
            <a:p>
              <a:r>
                <a:rPr lang="en-US" b="0" i="0" baseline="0" dirty="0"/>
                <a:t>Works only </a:t>
              </a:r>
              <a:r>
                <a:rPr lang="en-US" b="1" i="0" baseline="0" dirty="0"/>
                <a:t>locally</a:t>
              </a:r>
              <a:r>
                <a:rPr lang="en-US" b="0" i="0" baseline="0" dirty="0"/>
                <a:t> around </a:t>
              </a:r>
              <a:r>
                <a:rPr lang="en-US" b="0" i="0" baseline="0" dirty="0">
                  <a:latin typeface="Cambria Math" panose="02040503050406030204" pitchFamily="18" charset="0"/>
                </a:rPr>
                <a:t>𝐼_0</a:t>
              </a:r>
              <a:r>
                <a:rPr lang="en-US" b="0" i="0" baseline="0" dirty="0"/>
                <a:t>​.</a:t>
              </a:r>
              <a:endParaRPr lang="en-US" dirty="0"/>
            </a:p>
          </dgm:t>
        </dgm:pt>
      </mc:Fallback>
    </mc:AlternateContent>
    <dgm:pt modelId="{D76FC42B-1D09-4E86-9FD2-07C043124666}" type="parTrans" cxnId="{114D774B-5C72-4F59-9EDA-30FE58667C4A}">
      <dgm:prSet/>
      <dgm:spPr/>
      <dgm:t>
        <a:bodyPr/>
        <a:lstStyle/>
        <a:p>
          <a:endParaRPr lang="en-US"/>
        </a:p>
      </dgm:t>
    </dgm:pt>
    <dgm:pt modelId="{4B864B5B-ECC3-41CD-AFEE-BAE0C1B5E52B}" type="sibTrans" cxnId="{114D774B-5C72-4F59-9EDA-30FE58667C4A}">
      <dgm:prSet/>
      <dgm:spPr/>
      <dgm:t>
        <a:bodyPr/>
        <a:lstStyle/>
        <a:p>
          <a:endParaRPr lang="en-US"/>
        </a:p>
      </dgm:t>
    </dgm:pt>
    <dgm:pt modelId="{DEEE696F-D20F-447A-BF78-4FBE0CCA1AA6}">
      <dgm:prSet/>
      <dgm:spPr/>
      <dgm:t>
        <a:bodyPr/>
        <a:lstStyle/>
        <a:p>
          <a:r>
            <a:rPr lang="en-US" b="0" i="0" baseline="0"/>
            <a:t>Deep networks are </a:t>
          </a:r>
          <a:r>
            <a:rPr lang="en-US" b="1" i="0" baseline="0"/>
            <a:t>highly nonlinear</a:t>
          </a:r>
          <a:r>
            <a:rPr lang="en-US" b="0" i="0" baseline="0"/>
            <a:t> — single expansion can’t follow their internal structure.</a:t>
          </a:r>
          <a:endParaRPr lang="en-US"/>
        </a:p>
      </dgm:t>
    </dgm:pt>
    <dgm:pt modelId="{4A487860-4893-46FF-B827-D42873FD29A0}" type="parTrans" cxnId="{F60D842F-2442-45B0-A9E9-08F81BDF3759}">
      <dgm:prSet/>
      <dgm:spPr/>
      <dgm:t>
        <a:bodyPr/>
        <a:lstStyle/>
        <a:p>
          <a:endParaRPr lang="en-US"/>
        </a:p>
      </dgm:t>
    </dgm:pt>
    <dgm:pt modelId="{EAC7979D-A4EC-466B-B726-6E8CC9C8652A}" type="sibTrans" cxnId="{F60D842F-2442-45B0-A9E9-08F81BDF3759}">
      <dgm:prSet/>
      <dgm:spPr/>
      <dgm:t>
        <a:bodyPr/>
        <a:lstStyle/>
        <a:p>
          <a:endParaRPr lang="en-US"/>
        </a:p>
      </dgm:t>
    </dgm:pt>
    <dgm:pt modelId="{72999CBD-AA76-4B4A-AE8A-14819245FDC6}">
      <dgm:prSet/>
      <dgm:spPr/>
      <dgm:t>
        <a:bodyPr/>
        <a:lstStyle/>
        <a:p>
          <a:r>
            <a:rPr lang="en-US" b="0" i="0" baseline="0"/>
            <a:t>Doesn’t account for how activations interact </a:t>
          </a:r>
          <a:r>
            <a:rPr lang="en-US" b="1" i="0" baseline="0"/>
            <a:t>across layers</a:t>
          </a:r>
          <a:r>
            <a:rPr lang="en-US" b="0" i="0" baseline="0"/>
            <a:t>.</a:t>
          </a:r>
          <a:endParaRPr lang="en-US"/>
        </a:p>
      </dgm:t>
    </dgm:pt>
    <dgm:pt modelId="{F67934AA-DA4A-40C1-81CA-F0019B05646B}" type="parTrans" cxnId="{194E810D-422F-484F-A4C5-03E7478C2626}">
      <dgm:prSet/>
      <dgm:spPr/>
      <dgm:t>
        <a:bodyPr/>
        <a:lstStyle/>
        <a:p>
          <a:endParaRPr lang="en-US"/>
        </a:p>
      </dgm:t>
    </dgm:pt>
    <dgm:pt modelId="{06DF3E70-3F3A-4873-A059-F681880DBA1B}" type="sibTrans" cxnId="{194E810D-422F-484F-A4C5-03E7478C2626}">
      <dgm:prSet/>
      <dgm:spPr/>
      <dgm:t>
        <a:bodyPr/>
        <a:lstStyle/>
        <a:p>
          <a:endParaRPr lang="en-US"/>
        </a:p>
      </dgm:t>
    </dgm:pt>
    <dgm:pt modelId="{2B4011EF-1299-4ECE-AD8F-8C17F09231E6}">
      <dgm:prSet/>
      <dgm:spPr/>
      <dgm:t>
        <a:bodyPr/>
        <a:lstStyle/>
        <a:p>
          <a:r>
            <a:rPr lang="en-US" b="0" i="0" baseline="0"/>
            <a:t>Explanations can become </a:t>
          </a:r>
          <a:r>
            <a:rPr lang="en-US" b="1" i="0" baseline="0"/>
            <a:t>unstable or noisy</a:t>
          </a:r>
          <a:r>
            <a:rPr lang="en-US" b="0" i="0" baseline="0"/>
            <a:t>.</a:t>
          </a:r>
          <a:endParaRPr lang="en-US"/>
        </a:p>
      </dgm:t>
    </dgm:pt>
    <dgm:pt modelId="{D0D2C081-83C4-4732-8BDE-2E31BA653471}" type="parTrans" cxnId="{18326917-D267-4335-998F-F87EBDA8704A}">
      <dgm:prSet/>
      <dgm:spPr/>
      <dgm:t>
        <a:bodyPr/>
        <a:lstStyle/>
        <a:p>
          <a:endParaRPr lang="en-US"/>
        </a:p>
      </dgm:t>
    </dgm:pt>
    <dgm:pt modelId="{2463A5D5-4710-4995-AF5E-9EF76DD4BC01}" type="sibTrans" cxnId="{18326917-D267-4335-998F-F87EBDA8704A}">
      <dgm:prSet/>
      <dgm:spPr/>
      <dgm:t>
        <a:bodyPr/>
        <a:lstStyle/>
        <a:p>
          <a:endParaRPr lang="en-US"/>
        </a:p>
      </dgm:t>
    </dgm:pt>
    <dgm:pt modelId="{46D9860B-956D-454D-8EF7-FD9FB2720C8E}" type="pres">
      <dgm:prSet presAssocID="{3D586A30-464D-4619-86C3-488CB08AB2EF}" presName="vert0" presStyleCnt="0">
        <dgm:presLayoutVars>
          <dgm:dir/>
          <dgm:animOne val="branch"/>
          <dgm:animLvl val="lvl"/>
        </dgm:presLayoutVars>
      </dgm:prSet>
      <dgm:spPr/>
    </dgm:pt>
    <dgm:pt modelId="{2B1BFB77-697D-4A77-96F0-792EF6E2632C}" type="pres">
      <dgm:prSet presAssocID="{E06EB3C2-D79E-431E-B641-CA66FE02274D}" presName="thickLine" presStyleLbl="alignNode1" presStyleIdx="0" presStyleCnt="4"/>
      <dgm:spPr/>
    </dgm:pt>
    <dgm:pt modelId="{915744AE-2836-44BF-A72C-F9F25B4C3F9D}" type="pres">
      <dgm:prSet presAssocID="{E06EB3C2-D79E-431E-B641-CA66FE02274D}" presName="horz1" presStyleCnt="0"/>
      <dgm:spPr/>
    </dgm:pt>
    <dgm:pt modelId="{81F2E27B-779A-4257-B1BE-AD2B379C07F6}" type="pres">
      <dgm:prSet presAssocID="{E06EB3C2-D79E-431E-B641-CA66FE02274D}" presName="tx1" presStyleLbl="revTx" presStyleIdx="0" presStyleCnt="4"/>
      <dgm:spPr/>
    </dgm:pt>
    <dgm:pt modelId="{E4C8636B-304F-4E2E-9937-96FF08C04DED}" type="pres">
      <dgm:prSet presAssocID="{E06EB3C2-D79E-431E-B641-CA66FE02274D}" presName="vert1" presStyleCnt="0"/>
      <dgm:spPr/>
    </dgm:pt>
    <dgm:pt modelId="{E6C377E4-49B4-42D6-ABEF-FC27519111C9}" type="pres">
      <dgm:prSet presAssocID="{DEEE696F-D20F-447A-BF78-4FBE0CCA1AA6}" presName="thickLine" presStyleLbl="alignNode1" presStyleIdx="1" presStyleCnt="4"/>
      <dgm:spPr/>
    </dgm:pt>
    <dgm:pt modelId="{3D4B99AE-5113-4ADC-A94C-BD144BB318A4}" type="pres">
      <dgm:prSet presAssocID="{DEEE696F-D20F-447A-BF78-4FBE0CCA1AA6}" presName="horz1" presStyleCnt="0"/>
      <dgm:spPr/>
    </dgm:pt>
    <dgm:pt modelId="{EE0B2B55-33B3-4B65-9C61-232E90B2753F}" type="pres">
      <dgm:prSet presAssocID="{DEEE696F-D20F-447A-BF78-4FBE0CCA1AA6}" presName="tx1" presStyleLbl="revTx" presStyleIdx="1" presStyleCnt="4"/>
      <dgm:spPr/>
    </dgm:pt>
    <dgm:pt modelId="{0F09D431-FB9D-4E31-8B6B-13E7B48E4151}" type="pres">
      <dgm:prSet presAssocID="{DEEE696F-D20F-447A-BF78-4FBE0CCA1AA6}" presName="vert1" presStyleCnt="0"/>
      <dgm:spPr/>
    </dgm:pt>
    <dgm:pt modelId="{0D0C5E74-9791-4CCC-8249-93A99293FD5C}" type="pres">
      <dgm:prSet presAssocID="{72999CBD-AA76-4B4A-AE8A-14819245FDC6}" presName="thickLine" presStyleLbl="alignNode1" presStyleIdx="2" presStyleCnt="4"/>
      <dgm:spPr/>
    </dgm:pt>
    <dgm:pt modelId="{562DF598-45FF-4666-BF20-D926D6803175}" type="pres">
      <dgm:prSet presAssocID="{72999CBD-AA76-4B4A-AE8A-14819245FDC6}" presName="horz1" presStyleCnt="0"/>
      <dgm:spPr/>
    </dgm:pt>
    <dgm:pt modelId="{0715FBAE-90A9-4FFA-AE72-EBE00311381D}" type="pres">
      <dgm:prSet presAssocID="{72999CBD-AA76-4B4A-AE8A-14819245FDC6}" presName="tx1" presStyleLbl="revTx" presStyleIdx="2" presStyleCnt="4"/>
      <dgm:spPr/>
    </dgm:pt>
    <dgm:pt modelId="{FE792390-602B-4730-AE36-2604217B76D2}" type="pres">
      <dgm:prSet presAssocID="{72999CBD-AA76-4B4A-AE8A-14819245FDC6}" presName="vert1" presStyleCnt="0"/>
      <dgm:spPr/>
    </dgm:pt>
    <dgm:pt modelId="{4654C046-D97C-4140-9D9B-6A131BDFD6E9}" type="pres">
      <dgm:prSet presAssocID="{2B4011EF-1299-4ECE-AD8F-8C17F09231E6}" presName="thickLine" presStyleLbl="alignNode1" presStyleIdx="3" presStyleCnt="4"/>
      <dgm:spPr/>
    </dgm:pt>
    <dgm:pt modelId="{2AA025A1-23DE-4FBD-B21F-103B3F96933D}" type="pres">
      <dgm:prSet presAssocID="{2B4011EF-1299-4ECE-AD8F-8C17F09231E6}" presName="horz1" presStyleCnt="0"/>
      <dgm:spPr/>
    </dgm:pt>
    <dgm:pt modelId="{A26B1124-3B59-49C7-9E0F-90BEE3815239}" type="pres">
      <dgm:prSet presAssocID="{2B4011EF-1299-4ECE-AD8F-8C17F09231E6}" presName="tx1" presStyleLbl="revTx" presStyleIdx="3" presStyleCnt="4"/>
      <dgm:spPr/>
    </dgm:pt>
    <dgm:pt modelId="{EF843236-3F1B-43FC-91C6-D64E2103ECE6}" type="pres">
      <dgm:prSet presAssocID="{2B4011EF-1299-4ECE-AD8F-8C17F09231E6}" presName="vert1" presStyleCnt="0"/>
      <dgm:spPr/>
    </dgm:pt>
  </dgm:ptLst>
  <dgm:cxnLst>
    <dgm:cxn modelId="{194E810D-422F-484F-A4C5-03E7478C2626}" srcId="{3D586A30-464D-4619-86C3-488CB08AB2EF}" destId="{72999CBD-AA76-4B4A-AE8A-14819245FDC6}" srcOrd="2" destOrd="0" parTransId="{F67934AA-DA4A-40C1-81CA-F0019B05646B}" sibTransId="{06DF3E70-3F3A-4873-A059-F681880DBA1B}"/>
    <dgm:cxn modelId="{36583C12-D609-4351-8315-50D98FD72E07}" type="presOf" srcId="{3D586A30-464D-4619-86C3-488CB08AB2EF}" destId="{46D9860B-956D-454D-8EF7-FD9FB2720C8E}" srcOrd="0" destOrd="0" presId="urn:microsoft.com/office/officeart/2008/layout/LinedList"/>
    <dgm:cxn modelId="{18326917-D267-4335-998F-F87EBDA8704A}" srcId="{3D586A30-464D-4619-86C3-488CB08AB2EF}" destId="{2B4011EF-1299-4ECE-AD8F-8C17F09231E6}" srcOrd="3" destOrd="0" parTransId="{D0D2C081-83C4-4732-8BDE-2E31BA653471}" sibTransId="{2463A5D5-4710-4995-AF5E-9EF76DD4BC01}"/>
    <dgm:cxn modelId="{F60D842F-2442-45B0-A9E9-08F81BDF3759}" srcId="{3D586A30-464D-4619-86C3-488CB08AB2EF}" destId="{DEEE696F-D20F-447A-BF78-4FBE0CCA1AA6}" srcOrd="1" destOrd="0" parTransId="{4A487860-4893-46FF-B827-D42873FD29A0}" sibTransId="{EAC7979D-A4EC-466B-B726-6E8CC9C8652A}"/>
    <dgm:cxn modelId="{114D774B-5C72-4F59-9EDA-30FE58667C4A}" srcId="{3D586A30-464D-4619-86C3-488CB08AB2EF}" destId="{E06EB3C2-D79E-431E-B641-CA66FE02274D}" srcOrd="0" destOrd="0" parTransId="{D76FC42B-1D09-4E86-9FD2-07C043124666}" sibTransId="{4B864B5B-ECC3-41CD-AFEE-BAE0C1B5E52B}"/>
    <dgm:cxn modelId="{2FE10650-3097-42D4-81CB-A64625CE9C2F}" type="presOf" srcId="{72999CBD-AA76-4B4A-AE8A-14819245FDC6}" destId="{0715FBAE-90A9-4FFA-AE72-EBE00311381D}" srcOrd="0" destOrd="0" presId="urn:microsoft.com/office/officeart/2008/layout/LinedList"/>
    <dgm:cxn modelId="{CE89F76D-DF84-4A91-9A56-1BB7CD09D612}" type="presOf" srcId="{2B4011EF-1299-4ECE-AD8F-8C17F09231E6}" destId="{A26B1124-3B59-49C7-9E0F-90BEE3815239}" srcOrd="0" destOrd="0" presId="urn:microsoft.com/office/officeart/2008/layout/LinedList"/>
    <dgm:cxn modelId="{5C4585D0-E49B-47EF-A01B-E2992CB815A3}" type="presOf" srcId="{E06EB3C2-D79E-431E-B641-CA66FE02274D}" destId="{81F2E27B-779A-4257-B1BE-AD2B379C07F6}" srcOrd="0" destOrd="0" presId="urn:microsoft.com/office/officeart/2008/layout/LinedList"/>
    <dgm:cxn modelId="{553DEEF1-EA09-404E-9B9B-A08BC21F6892}" type="presOf" srcId="{DEEE696F-D20F-447A-BF78-4FBE0CCA1AA6}" destId="{EE0B2B55-33B3-4B65-9C61-232E90B2753F}" srcOrd="0" destOrd="0" presId="urn:microsoft.com/office/officeart/2008/layout/LinedList"/>
    <dgm:cxn modelId="{4C6BCF87-F82A-4011-B67C-167EE0EB3156}" type="presParOf" srcId="{46D9860B-956D-454D-8EF7-FD9FB2720C8E}" destId="{2B1BFB77-697D-4A77-96F0-792EF6E2632C}" srcOrd="0" destOrd="0" presId="urn:microsoft.com/office/officeart/2008/layout/LinedList"/>
    <dgm:cxn modelId="{2DAF7BAB-92DD-4D49-AC3C-4B7A6D163312}" type="presParOf" srcId="{46D9860B-956D-454D-8EF7-FD9FB2720C8E}" destId="{915744AE-2836-44BF-A72C-F9F25B4C3F9D}" srcOrd="1" destOrd="0" presId="urn:microsoft.com/office/officeart/2008/layout/LinedList"/>
    <dgm:cxn modelId="{6E65AEAD-131E-47CF-9724-B2554F75E84C}" type="presParOf" srcId="{915744AE-2836-44BF-A72C-F9F25B4C3F9D}" destId="{81F2E27B-779A-4257-B1BE-AD2B379C07F6}" srcOrd="0" destOrd="0" presId="urn:microsoft.com/office/officeart/2008/layout/LinedList"/>
    <dgm:cxn modelId="{24A38019-E27D-408E-A88E-1944EDEC1C82}" type="presParOf" srcId="{915744AE-2836-44BF-A72C-F9F25B4C3F9D}" destId="{E4C8636B-304F-4E2E-9937-96FF08C04DED}" srcOrd="1" destOrd="0" presId="urn:microsoft.com/office/officeart/2008/layout/LinedList"/>
    <dgm:cxn modelId="{0332AC78-9468-4163-82AB-731E726989D6}" type="presParOf" srcId="{46D9860B-956D-454D-8EF7-FD9FB2720C8E}" destId="{E6C377E4-49B4-42D6-ABEF-FC27519111C9}" srcOrd="2" destOrd="0" presId="urn:microsoft.com/office/officeart/2008/layout/LinedList"/>
    <dgm:cxn modelId="{DFA9EC44-E740-4B4E-856B-F7C6864E465A}" type="presParOf" srcId="{46D9860B-956D-454D-8EF7-FD9FB2720C8E}" destId="{3D4B99AE-5113-4ADC-A94C-BD144BB318A4}" srcOrd="3" destOrd="0" presId="urn:microsoft.com/office/officeart/2008/layout/LinedList"/>
    <dgm:cxn modelId="{67609C9F-E057-474D-974A-76AF826EEB44}" type="presParOf" srcId="{3D4B99AE-5113-4ADC-A94C-BD144BB318A4}" destId="{EE0B2B55-33B3-4B65-9C61-232E90B2753F}" srcOrd="0" destOrd="0" presId="urn:microsoft.com/office/officeart/2008/layout/LinedList"/>
    <dgm:cxn modelId="{57523C43-B5AD-48F2-B8AB-11631022E55A}" type="presParOf" srcId="{3D4B99AE-5113-4ADC-A94C-BD144BB318A4}" destId="{0F09D431-FB9D-4E31-8B6B-13E7B48E4151}" srcOrd="1" destOrd="0" presId="urn:microsoft.com/office/officeart/2008/layout/LinedList"/>
    <dgm:cxn modelId="{FE72FD37-389A-480F-8D27-A4BA35BBBF93}" type="presParOf" srcId="{46D9860B-956D-454D-8EF7-FD9FB2720C8E}" destId="{0D0C5E74-9791-4CCC-8249-93A99293FD5C}" srcOrd="4" destOrd="0" presId="urn:microsoft.com/office/officeart/2008/layout/LinedList"/>
    <dgm:cxn modelId="{747CA4F4-30AF-4DB6-A493-495A15E2BFCC}" type="presParOf" srcId="{46D9860B-956D-454D-8EF7-FD9FB2720C8E}" destId="{562DF598-45FF-4666-BF20-D926D6803175}" srcOrd="5" destOrd="0" presId="urn:microsoft.com/office/officeart/2008/layout/LinedList"/>
    <dgm:cxn modelId="{CB2151B4-2B34-4963-98A7-3E18CD05BBB8}" type="presParOf" srcId="{562DF598-45FF-4666-BF20-D926D6803175}" destId="{0715FBAE-90A9-4FFA-AE72-EBE00311381D}" srcOrd="0" destOrd="0" presId="urn:microsoft.com/office/officeart/2008/layout/LinedList"/>
    <dgm:cxn modelId="{D4B879B0-7424-4794-8373-A87084A1ADB3}" type="presParOf" srcId="{562DF598-45FF-4666-BF20-D926D6803175}" destId="{FE792390-602B-4730-AE36-2604217B76D2}" srcOrd="1" destOrd="0" presId="urn:microsoft.com/office/officeart/2008/layout/LinedList"/>
    <dgm:cxn modelId="{FCC8E1AD-6156-4862-B8F4-027A2226858A}" type="presParOf" srcId="{46D9860B-956D-454D-8EF7-FD9FB2720C8E}" destId="{4654C046-D97C-4140-9D9B-6A131BDFD6E9}" srcOrd="6" destOrd="0" presId="urn:microsoft.com/office/officeart/2008/layout/LinedList"/>
    <dgm:cxn modelId="{570C57BC-9C77-4D4C-A9BB-F150D0E8B7E0}" type="presParOf" srcId="{46D9860B-956D-454D-8EF7-FD9FB2720C8E}" destId="{2AA025A1-23DE-4FBD-B21F-103B3F96933D}" srcOrd="7" destOrd="0" presId="urn:microsoft.com/office/officeart/2008/layout/LinedList"/>
    <dgm:cxn modelId="{6053F4F5-FBA1-4478-BF4F-18AD43358F29}" type="presParOf" srcId="{2AA025A1-23DE-4FBD-B21F-103B3F96933D}" destId="{A26B1124-3B59-49C7-9E0F-90BEE3815239}" srcOrd="0" destOrd="0" presId="urn:microsoft.com/office/officeart/2008/layout/LinedList"/>
    <dgm:cxn modelId="{58E3D802-E4A2-4906-B450-FC5C0E3DEE75}" type="presParOf" srcId="{2AA025A1-23DE-4FBD-B21F-103B3F96933D}" destId="{EF843236-3F1B-43FC-91C6-D64E2103ECE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586A30-464D-4619-86C3-488CB08AB2EF}"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E06EB3C2-D79E-431E-B641-CA66FE02274D}">
      <dgm:prSet/>
      <dgm:spPr>
        <a:blipFill>
          <a:blip xmlns:r="http://schemas.openxmlformats.org/officeDocument/2006/relationships" r:embed="rId1"/>
          <a:stretch>
            <a:fillRect l="-1678" t="-4000"/>
          </a:stretch>
        </a:blipFill>
      </dgm:spPr>
      <dgm:t>
        <a:bodyPr/>
        <a:lstStyle/>
        <a:p>
          <a:r>
            <a:rPr lang="en-US">
              <a:noFill/>
            </a:rPr>
            <a:t> </a:t>
          </a:r>
        </a:p>
      </dgm:t>
    </dgm:pt>
    <dgm:pt modelId="{D76FC42B-1D09-4E86-9FD2-07C043124666}" type="parTrans" cxnId="{114D774B-5C72-4F59-9EDA-30FE58667C4A}">
      <dgm:prSet/>
      <dgm:spPr/>
      <dgm:t>
        <a:bodyPr/>
        <a:lstStyle/>
        <a:p>
          <a:endParaRPr lang="en-US"/>
        </a:p>
      </dgm:t>
    </dgm:pt>
    <dgm:pt modelId="{4B864B5B-ECC3-41CD-AFEE-BAE0C1B5E52B}" type="sibTrans" cxnId="{114D774B-5C72-4F59-9EDA-30FE58667C4A}">
      <dgm:prSet/>
      <dgm:spPr/>
      <dgm:t>
        <a:bodyPr/>
        <a:lstStyle/>
        <a:p>
          <a:endParaRPr lang="en-US"/>
        </a:p>
      </dgm:t>
    </dgm:pt>
    <dgm:pt modelId="{DEEE696F-D20F-447A-BF78-4FBE0CCA1AA6}">
      <dgm:prSet/>
      <dgm:spPr/>
      <dgm:t>
        <a:bodyPr/>
        <a:lstStyle/>
        <a:p>
          <a:r>
            <a:rPr lang="en-US" b="0" i="0" baseline="0"/>
            <a:t>Deep networks are </a:t>
          </a:r>
          <a:r>
            <a:rPr lang="en-US" b="1" i="0" baseline="0"/>
            <a:t>highly nonlinear</a:t>
          </a:r>
          <a:r>
            <a:rPr lang="en-US" b="0" i="0" baseline="0"/>
            <a:t> — single expansion can’t follow their internal structure.</a:t>
          </a:r>
          <a:endParaRPr lang="en-US"/>
        </a:p>
      </dgm:t>
    </dgm:pt>
    <dgm:pt modelId="{4A487860-4893-46FF-B827-D42873FD29A0}" type="parTrans" cxnId="{F60D842F-2442-45B0-A9E9-08F81BDF3759}">
      <dgm:prSet/>
      <dgm:spPr/>
      <dgm:t>
        <a:bodyPr/>
        <a:lstStyle/>
        <a:p>
          <a:endParaRPr lang="en-US"/>
        </a:p>
      </dgm:t>
    </dgm:pt>
    <dgm:pt modelId="{EAC7979D-A4EC-466B-B726-6E8CC9C8652A}" type="sibTrans" cxnId="{F60D842F-2442-45B0-A9E9-08F81BDF3759}">
      <dgm:prSet/>
      <dgm:spPr/>
      <dgm:t>
        <a:bodyPr/>
        <a:lstStyle/>
        <a:p>
          <a:endParaRPr lang="en-US"/>
        </a:p>
      </dgm:t>
    </dgm:pt>
    <dgm:pt modelId="{72999CBD-AA76-4B4A-AE8A-14819245FDC6}">
      <dgm:prSet/>
      <dgm:spPr/>
      <dgm:t>
        <a:bodyPr/>
        <a:lstStyle/>
        <a:p>
          <a:r>
            <a:rPr lang="en-US" b="0" i="0" baseline="0"/>
            <a:t>Doesn’t account for how activations interact </a:t>
          </a:r>
          <a:r>
            <a:rPr lang="en-US" b="1" i="0" baseline="0"/>
            <a:t>across layers</a:t>
          </a:r>
          <a:r>
            <a:rPr lang="en-US" b="0" i="0" baseline="0"/>
            <a:t>.</a:t>
          </a:r>
          <a:endParaRPr lang="en-US"/>
        </a:p>
      </dgm:t>
    </dgm:pt>
    <dgm:pt modelId="{F67934AA-DA4A-40C1-81CA-F0019B05646B}" type="parTrans" cxnId="{194E810D-422F-484F-A4C5-03E7478C2626}">
      <dgm:prSet/>
      <dgm:spPr/>
      <dgm:t>
        <a:bodyPr/>
        <a:lstStyle/>
        <a:p>
          <a:endParaRPr lang="en-US"/>
        </a:p>
      </dgm:t>
    </dgm:pt>
    <dgm:pt modelId="{06DF3E70-3F3A-4873-A059-F681880DBA1B}" type="sibTrans" cxnId="{194E810D-422F-484F-A4C5-03E7478C2626}">
      <dgm:prSet/>
      <dgm:spPr/>
      <dgm:t>
        <a:bodyPr/>
        <a:lstStyle/>
        <a:p>
          <a:endParaRPr lang="en-US"/>
        </a:p>
      </dgm:t>
    </dgm:pt>
    <dgm:pt modelId="{2B4011EF-1299-4ECE-AD8F-8C17F09231E6}">
      <dgm:prSet/>
      <dgm:spPr/>
      <dgm:t>
        <a:bodyPr/>
        <a:lstStyle/>
        <a:p>
          <a:r>
            <a:rPr lang="en-US" b="0" i="0" baseline="0"/>
            <a:t>Explanations can become </a:t>
          </a:r>
          <a:r>
            <a:rPr lang="en-US" b="1" i="0" baseline="0"/>
            <a:t>unstable or noisy</a:t>
          </a:r>
          <a:r>
            <a:rPr lang="en-US" b="0" i="0" baseline="0"/>
            <a:t>.</a:t>
          </a:r>
          <a:endParaRPr lang="en-US"/>
        </a:p>
      </dgm:t>
    </dgm:pt>
    <dgm:pt modelId="{D0D2C081-83C4-4732-8BDE-2E31BA653471}" type="parTrans" cxnId="{18326917-D267-4335-998F-F87EBDA8704A}">
      <dgm:prSet/>
      <dgm:spPr/>
      <dgm:t>
        <a:bodyPr/>
        <a:lstStyle/>
        <a:p>
          <a:endParaRPr lang="en-US"/>
        </a:p>
      </dgm:t>
    </dgm:pt>
    <dgm:pt modelId="{2463A5D5-4710-4995-AF5E-9EF76DD4BC01}" type="sibTrans" cxnId="{18326917-D267-4335-998F-F87EBDA8704A}">
      <dgm:prSet/>
      <dgm:spPr/>
      <dgm:t>
        <a:bodyPr/>
        <a:lstStyle/>
        <a:p>
          <a:endParaRPr lang="en-US"/>
        </a:p>
      </dgm:t>
    </dgm:pt>
    <dgm:pt modelId="{46D9860B-956D-454D-8EF7-FD9FB2720C8E}" type="pres">
      <dgm:prSet presAssocID="{3D586A30-464D-4619-86C3-488CB08AB2EF}" presName="vert0" presStyleCnt="0">
        <dgm:presLayoutVars>
          <dgm:dir/>
          <dgm:animOne val="branch"/>
          <dgm:animLvl val="lvl"/>
        </dgm:presLayoutVars>
      </dgm:prSet>
      <dgm:spPr/>
    </dgm:pt>
    <dgm:pt modelId="{2B1BFB77-697D-4A77-96F0-792EF6E2632C}" type="pres">
      <dgm:prSet presAssocID="{E06EB3C2-D79E-431E-B641-CA66FE02274D}" presName="thickLine" presStyleLbl="alignNode1" presStyleIdx="0" presStyleCnt="4"/>
      <dgm:spPr/>
    </dgm:pt>
    <dgm:pt modelId="{915744AE-2836-44BF-A72C-F9F25B4C3F9D}" type="pres">
      <dgm:prSet presAssocID="{E06EB3C2-D79E-431E-B641-CA66FE02274D}" presName="horz1" presStyleCnt="0"/>
      <dgm:spPr/>
    </dgm:pt>
    <dgm:pt modelId="{81F2E27B-779A-4257-B1BE-AD2B379C07F6}" type="pres">
      <dgm:prSet presAssocID="{E06EB3C2-D79E-431E-B641-CA66FE02274D}" presName="tx1" presStyleLbl="revTx" presStyleIdx="0" presStyleCnt="4"/>
      <dgm:spPr/>
    </dgm:pt>
    <dgm:pt modelId="{E4C8636B-304F-4E2E-9937-96FF08C04DED}" type="pres">
      <dgm:prSet presAssocID="{E06EB3C2-D79E-431E-B641-CA66FE02274D}" presName="vert1" presStyleCnt="0"/>
      <dgm:spPr/>
    </dgm:pt>
    <dgm:pt modelId="{E6C377E4-49B4-42D6-ABEF-FC27519111C9}" type="pres">
      <dgm:prSet presAssocID="{DEEE696F-D20F-447A-BF78-4FBE0CCA1AA6}" presName="thickLine" presStyleLbl="alignNode1" presStyleIdx="1" presStyleCnt="4"/>
      <dgm:spPr/>
    </dgm:pt>
    <dgm:pt modelId="{3D4B99AE-5113-4ADC-A94C-BD144BB318A4}" type="pres">
      <dgm:prSet presAssocID="{DEEE696F-D20F-447A-BF78-4FBE0CCA1AA6}" presName="horz1" presStyleCnt="0"/>
      <dgm:spPr/>
    </dgm:pt>
    <dgm:pt modelId="{EE0B2B55-33B3-4B65-9C61-232E90B2753F}" type="pres">
      <dgm:prSet presAssocID="{DEEE696F-D20F-447A-BF78-4FBE0CCA1AA6}" presName="tx1" presStyleLbl="revTx" presStyleIdx="1" presStyleCnt="4"/>
      <dgm:spPr/>
    </dgm:pt>
    <dgm:pt modelId="{0F09D431-FB9D-4E31-8B6B-13E7B48E4151}" type="pres">
      <dgm:prSet presAssocID="{DEEE696F-D20F-447A-BF78-4FBE0CCA1AA6}" presName="vert1" presStyleCnt="0"/>
      <dgm:spPr/>
    </dgm:pt>
    <dgm:pt modelId="{0D0C5E74-9791-4CCC-8249-93A99293FD5C}" type="pres">
      <dgm:prSet presAssocID="{72999CBD-AA76-4B4A-AE8A-14819245FDC6}" presName="thickLine" presStyleLbl="alignNode1" presStyleIdx="2" presStyleCnt="4"/>
      <dgm:spPr/>
    </dgm:pt>
    <dgm:pt modelId="{562DF598-45FF-4666-BF20-D926D6803175}" type="pres">
      <dgm:prSet presAssocID="{72999CBD-AA76-4B4A-AE8A-14819245FDC6}" presName="horz1" presStyleCnt="0"/>
      <dgm:spPr/>
    </dgm:pt>
    <dgm:pt modelId="{0715FBAE-90A9-4FFA-AE72-EBE00311381D}" type="pres">
      <dgm:prSet presAssocID="{72999CBD-AA76-4B4A-AE8A-14819245FDC6}" presName="tx1" presStyleLbl="revTx" presStyleIdx="2" presStyleCnt="4"/>
      <dgm:spPr/>
    </dgm:pt>
    <dgm:pt modelId="{FE792390-602B-4730-AE36-2604217B76D2}" type="pres">
      <dgm:prSet presAssocID="{72999CBD-AA76-4B4A-AE8A-14819245FDC6}" presName="vert1" presStyleCnt="0"/>
      <dgm:spPr/>
    </dgm:pt>
    <dgm:pt modelId="{4654C046-D97C-4140-9D9B-6A131BDFD6E9}" type="pres">
      <dgm:prSet presAssocID="{2B4011EF-1299-4ECE-AD8F-8C17F09231E6}" presName="thickLine" presStyleLbl="alignNode1" presStyleIdx="3" presStyleCnt="4"/>
      <dgm:spPr/>
    </dgm:pt>
    <dgm:pt modelId="{2AA025A1-23DE-4FBD-B21F-103B3F96933D}" type="pres">
      <dgm:prSet presAssocID="{2B4011EF-1299-4ECE-AD8F-8C17F09231E6}" presName="horz1" presStyleCnt="0"/>
      <dgm:spPr/>
    </dgm:pt>
    <dgm:pt modelId="{A26B1124-3B59-49C7-9E0F-90BEE3815239}" type="pres">
      <dgm:prSet presAssocID="{2B4011EF-1299-4ECE-AD8F-8C17F09231E6}" presName="tx1" presStyleLbl="revTx" presStyleIdx="3" presStyleCnt="4"/>
      <dgm:spPr/>
    </dgm:pt>
    <dgm:pt modelId="{EF843236-3F1B-43FC-91C6-D64E2103ECE6}" type="pres">
      <dgm:prSet presAssocID="{2B4011EF-1299-4ECE-AD8F-8C17F09231E6}" presName="vert1" presStyleCnt="0"/>
      <dgm:spPr/>
    </dgm:pt>
  </dgm:ptLst>
  <dgm:cxnLst>
    <dgm:cxn modelId="{194E810D-422F-484F-A4C5-03E7478C2626}" srcId="{3D586A30-464D-4619-86C3-488CB08AB2EF}" destId="{72999CBD-AA76-4B4A-AE8A-14819245FDC6}" srcOrd="2" destOrd="0" parTransId="{F67934AA-DA4A-40C1-81CA-F0019B05646B}" sibTransId="{06DF3E70-3F3A-4873-A059-F681880DBA1B}"/>
    <dgm:cxn modelId="{36583C12-D609-4351-8315-50D98FD72E07}" type="presOf" srcId="{3D586A30-464D-4619-86C3-488CB08AB2EF}" destId="{46D9860B-956D-454D-8EF7-FD9FB2720C8E}" srcOrd="0" destOrd="0" presId="urn:microsoft.com/office/officeart/2008/layout/LinedList"/>
    <dgm:cxn modelId="{18326917-D267-4335-998F-F87EBDA8704A}" srcId="{3D586A30-464D-4619-86C3-488CB08AB2EF}" destId="{2B4011EF-1299-4ECE-AD8F-8C17F09231E6}" srcOrd="3" destOrd="0" parTransId="{D0D2C081-83C4-4732-8BDE-2E31BA653471}" sibTransId="{2463A5D5-4710-4995-AF5E-9EF76DD4BC01}"/>
    <dgm:cxn modelId="{F60D842F-2442-45B0-A9E9-08F81BDF3759}" srcId="{3D586A30-464D-4619-86C3-488CB08AB2EF}" destId="{DEEE696F-D20F-447A-BF78-4FBE0CCA1AA6}" srcOrd="1" destOrd="0" parTransId="{4A487860-4893-46FF-B827-D42873FD29A0}" sibTransId="{EAC7979D-A4EC-466B-B726-6E8CC9C8652A}"/>
    <dgm:cxn modelId="{114D774B-5C72-4F59-9EDA-30FE58667C4A}" srcId="{3D586A30-464D-4619-86C3-488CB08AB2EF}" destId="{E06EB3C2-D79E-431E-B641-CA66FE02274D}" srcOrd="0" destOrd="0" parTransId="{D76FC42B-1D09-4E86-9FD2-07C043124666}" sibTransId="{4B864B5B-ECC3-41CD-AFEE-BAE0C1B5E52B}"/>
    <dgm:cxn modelId="{CE89F76D-DF84-4A91-9A56-1BB7CD09D612}" type="presOf" srcId="{2B4011EF-1299-4ECE-AD8F-8C17F09231E6}" destId="{A26B1124-3B59-49C7-9E0F-90BEE3815239}" srcOrd="0" destOrd="0" presId="urn:microsoft.com/office/officeart/2008/layout/LinedList"/>
    <dgm:cxn modelId="{2FE10650-3097-42D4-81CB-A64625CE9C2F}" type="presOf" srcId="{72999CBD-AA76-4B4A-AE8A-14819245FDC6}" destId="{0715FBAE-90A9-4FFA-AE72-EBE00311381D}" srcOrd="0" destOrd="0" presId="urn:microsoft.com/office/officeart/2008/layout/LinedList"/>
    <dgm:cxn modelId="{5C4585D0-E49B-47EF-A01B-E2992CB815A3}" type="presOf" srcId="{E06EB3C2-D79E-431E-B641-CA66FE02274D}" destId="{81F2E27B-779A-4257-B1BE-AD2B379C07F6}" srcOrd="0" destOrd="0" presId="urn:microsoft.com/office/officeart/2008/layout/LinedList"/>
    <dgm:cxn modelId="{553DEEF1-EA09-404E-9B9B-A08BC21F6892}" type="presOf" srcId="{DEEE696F-D20F-447A-BF78-4FBE0CCA1AA6}" destId="{EE0B2B55-33B3-4B65-9C61-232E90B2753F}" srcOrd="0" destOrd="0" presId="urn:microsoft.com/office/officeart/2008/layout/LinedList"/>
    <dgm:cxn modelId="{4C6BCF87-F82A-4011-B67C-167EE0EB3156}" type="presParOf" srcId="{46D9860B-956D-454D-8EF7-FD9FB2720C8E}" destId="{2B1BFB77-697D-4A77-96F0-792EF6E2632C}" srcOrd="0" destOrd="0" presId="urn:microsoft.com/office/officeart/2008/layout/LinedList"/>
    <dgm:cxn modelId="{2DAF7BAB-92DD-4D49-AC3C-4B7A6D163312}" type="presParOf" srcId="{46D9860B-956D-454D-8EF7-FD9FB2720C8E}" destId="{915744AE-2836-44BF-A72C-F9F25B4C3F9D}" srcOrd="1" destOrd="0" presId="urn:microsoft.com/office/officeart/2008/layout/LinedList"/>
    <dgm:cxn modelId="{6E65AEAD-131E-47CF-9724-B2554F75E84C}" type="presParOf" srcId="{915744AE-2836-44BF-A72C-F9F25B4C3F9D}" destId="{81F2E27B-779A-4257-B1BE-AD2B379C07F6}" srcOrd="0" destOrd="0" presId="urn:microsoft.com/office/officeart/2008/layout/LinedList"/>
    <dgm:cxn modelId="{24A38019-E27D-408E-A88E-1944EDEC1C82}" type="presParOf" srcId="{915744AE-2836-44BF-A72C-F9F25B4C3F9D}" destId="{E4C8636B-304F-4E2E-9937-96FF08C04DED}" srcOrd="1" destOrd="0" presId="urn:microsoft.com/office/officeart/2008/layout/LinedList"/>
    <dgm:cxn modelId="{0332AC78-9468-4163-82AB-731E726989D6}" type="presParOf" srcId="{46D9860B-956D-454D-8EF7-FD9FB2720C8E}" destId="{E6C377E4-49B4-42D6-ABEF-FC27519111C9}" srcOrd="2" destOrd="0" presId="urn:microsoft.com/office/officeart/2008/layout/LinedList"/>
    <dgm:cxn modelId="{DFA9EC44-E740-4B4E-856B-F7C6864E465A}" type="presParOf" srcId="{46D9860B-956D-454D-8EF7-FD9FB2720C8E}" destId="{3D4B99AE-5113-4ADC-A94C-BD144BB318A4}" srcOrd="3" destOrd="0" presId="urn:microsoft.com/office/officeart/2008/layout/LinedList"/>
    <dgm:cxn modelId="{67609C9F-E057-474D-974A-76AF826EEB44}" type="presParOf" srcId="{3D4B99AE-5113-4ADC-A94C-BD144BB318A4}" destId="{EE0B2B55-33B3-4B65-9C61-232E90B2753F}" srcOrd="0" destOrd="0" presId="urn:microsoft.com/office/officeart/2008/layout/LinedList"/>
    <dgm:cxn modelId="{57523C43-B5AD-48F2-B8AB-11631022E55A}" type="presParOf" srcId="{3D4B99AE-5113-4ADC-A94C-BD144BB318A4}" destId="{0F09D431-FB9D-4E31-8B6B-13E7B48E4151}" srcOrd="1" destOrd="0" presId="urn:microsoft.com/office/officeart/2008/layout/LinedList"/>
    <dgm:cxn modelId="{FE72FD37-389A-480F-8D27-A4BA35BBBF93}" type="presParOf" srcId="{46D9860B-956D-454D-8EF7-FD9FB2720C8E}" destId="{0D0C5E74-9791-4CCC-8249-93A99293FD5C}" srcOrd="4" destOrd="0" presId="urn:microsoft.com/office/officeart/2008/layout/LinedList"/>
    <dgm:cxn modelId="{747CA4F4-30AF-4DB6-A493-495A15E2BFCC}" type="presParOf" srcId="{46D9860B-956D-454D-8EF7-FD9FB2720C8E}" destId="{562DF598-45FF-4666-BF20-D926D6803175}" srcOrd="5" destOrd="0" presId="urn:microsoft.com/office/officeart/2008/layout/LinedList"/>
    <dgm:cxn modelId="{CB2151B4-2B34-4963-98A7-3E18CD05BBB8}" type="presParOf" srcId="{562DF598-45FF-4666-BF20-D926D6803175}" destId="{0715FBAE-90A9-4FFA-AE72-EBE00311381D}" srcOrd="0" destOrd="0" presId="urn:microsoft.com/office/officeart/2008/layout/LinedList"/>
    <dgm:cxn modelId="{D4B879B0-7424-4794-8373-A87084A1ADB3}" type="presParOf" srcId="{562DF598-45FF-4666-BF20-D926D6803175}" destId="{FE792390-602B-4730-AE36-2604217B76D2}" srcOrd="1" destOrd="0" presId="urn:microsoft.com/office/officeart/2008/layout/LinedList"/>
    <dgm:cxn modelId="{FCC8E1AD-6156-4862-B8F4-027A2226858A}" type="presParOf" srcId="{46D9860B-956D-454D-8EF7-FD9FB2720C8E}" destId="{4654C046-D97C-4140-9D9B-6A131BDFD6E9}" srcOrd="6" destOrd="0" presId="urn:microsoft.com/office/officeart/2008/layout/LinedList"/>
    <dgm:cxn modelId="{570C57BC-9C77-4D4C-A9BB-F150D0E8B7E0}" type="presParOf" srcId="{46D9860B-956D-454D-8EF7-FD9FB2720C8E}" destId="{2AA025A1-23DE-4FBD-B21F-103B3F96933D}" srcOrd="7" destOrd="0" presId="urn:microsoft.com/office/officeart/2008/layout/LinedList"/>
    <dgm:cxn modelId="{6053F4F5-FBA1-4478-BF4F-18AD43358F29}" type="presParOf" srcId="{2AA025A1-23DE-4FBD-B21F-103B3F96933D}" destId="{A26B1124-3B59-49C7-9E0F-90BEE3815239}" srcOrd="0" destOrd="0" presId="urn:microsoft.com/office/officeart/2008/layout/LinedList"/>
    <dgm:cxn modelId="{58E3D802-E4A2-4906-B450-FC5C0E3DEE75}" type="presParOf" srcId="{2AA025A1-23DE-4FBD-B21F-103B3F96933D}" destId="{EF843236-3F1B-43FC-91C6-D64E2103ECE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9D3FE9-18BE-4221-B42F-62884486095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74BE04C-A093-4D82-9893-ED1B0E1DA511}">
      <dgm:prSet/>
      <dgm:spPr/>
      <dgm:t>
        <a:bodyPr/>
        <a:lstStyle/>
        <a:p>
          <a:r>
            <a:rPr lang="en-US" b="0" i="0" baseline="0"/>
            <a:t>Safety‑critical: stop‑sign spoof → self‑driving car misses the stop.</a:t>
          </a:r>
          <a:endParaRPr lang="en-US"/>
        </a:p>
      </dgm:t>
    </dgm:pt>
    <dgm:pt modelId="{362DBAF0-CFBA-4318-8A9B-C763B1E82E49}" type="parTrans" cxnId="{635A6E03-FAA7-4219-81C7-B131385E34E1}">
      <dgm:prSet/>
      <dgm:spPr/>
      <dgm:t>
        <a:bodyPr/>
        <a:lstStyle/>
        <a:p>
          <a:endParaRPr lang="en-US"/>
        </a:p>
      </dgm:t>
    </dgm:pt>
    <dgm:pt modelId="{7E58C84D-7478-4958-A75E-3F25EE2833C7}" type="sibTrans" cxnId="{635A6E03-FAA7-4219-81C7-B131385E34E1}">
      <dgm:prSet/>
      <dgm:spPr/>
      <dgm:t>
        <a:bodyPr/>
        <a:lstStyle/>
        <a:p>
          <a:endParaRPr lang="en-US"/>
        </a:p>
      </dgm:t>
    </dgm:pt>
    <dgm:pt modelId="{909808EA-5185-4BB7-A9A9-2309C845C342}">
      <dgm:prSet/>
      <dgm:spPr/>
      <dgm:t>
        <a:bodyPr/>
        <a:lstStyle/>
        <a:p>
          <a:r>
            <a:rPr lang="en-US" b="0" i="0" baseline="0"/>
            <a:t>Security: spam mails engineered to dodge filters.</a:t>
          </a:r>
          <a:endParaRPr lang="en-US"/>
        </a:p>
      </dgm:t>
    </dgm:pt>
    <dgm:pt modelId="{37BABB9F-7468-4967-B9CB-6EF75C729C52}" type="parTrans" cxnId="{C1238868-3F0E-4828-9C7A-E6771182AD29}">
      <dgm:prSet/>
      <dgm:spPr/>
      <dgm:t>
        <a:bodyPr/>
        <a:lstStyle/>
        <a:p>
          <a:endParaRPr lang="en-US"/>
        </a:p>
      </dgm:t>
    </dgm:pt>
    <dgm:pt modelId="{7E706416-1C50-4206-B270-33F0E4264739}" type="sibTrans" cxnId="{C1238868-3F0E-4828-9C7A-E6771182AD29}">
      <dgm:prSet/>
      <dgm:spPr/>
      <dgm:t>
        <a:bodyPr/>
        <a:lstStyle/>
        <a:p>
          <a:endParaRPr lang="en-US"/>
        </a:p>
      </dgm:t>
    </dgm:pt>
    <dgm:pt modelId="{8A8843F5-2D35-4526-9DC4-43D31F86E62A}">
      <dgm:prSet/>
      <dgm:spPr/>
      <dgm:t>
        <a:bodyPr/>
        <a:lstStyle/>
        <a:p>
          <a:r>
            <a:rPr lang="en-US" b="0" i="0" baseline="0"/>
            <a:t>Physical screening: weapon disguised as umbrella in X‑ray.</a:t>
          </a:r>
          <a:endParaRPr lang="en-US"/>
        </a:p>
      </dgm:t>
    </dgm:pt>
    <dgm:pt modelId="{A0FDCF42-315F-4004-8ED5-B9ABA72FF9D6}" type="parTrans" cxnId="{71D78361-65A7-4901-B38B-D5830880B50F}">
      <dgm:prSet/>
      <dgm:spPr/>
      <dgm:t>
        <a:bodyPr/>
        <a:lstStyle/>
        <a:p>
          <a:endParaRPr lang="en-US"/>
        </a:p>
      </dgm:t>
    </dgm:pt>
    <dgm:pt modelId="{511FAF91-516F-42A6-A41C-84917776284A}" type="sibTrans" cxnId="{71D78361-65A7-4901-B38B-D5830880B50F}">
      <dgm:prSet/>
      <dgm:spPr/>
      <dgm:t>
        <a:bodyPr/>
        <a:lstStyle/>
        <a:p>
          <a:endParaRPr lang="en-US"/>
        </a:p>
      </dgm:t>
    </dgm:pt>
    <dgm:pt modelId="{93E331B1-D0B7-4DBF-A6C3-939114222B5E}">
      <dgm:prSet/>
      <dgm:spPr/>
      <dgm:t>
        <a:bodyPr/>
        <a:lstStyle/>
        <a:p>
          <a:r>
            <a:rPr lang="en-US" b="0" i="0" baseline="0"/>
            <a:t>Adversarial inputs are a real </a:t>
          </a:r>
          <a:r>
            <a:rPr lang="en-US" b="1" i="0" baseline="0"/>
            <a:t>attack surface</a:t>
          </a:r>
          <a:r>
            <a:rPr lang="en-US" b="0" i="0" baseline="0"/>
            <a:t>, not a lab curiosity.</a:t>
          </a:r>
          <a:endParaRPr lang="en-US"/>
        </a:p>
      </dgm:t>
    </dgm:pt>
    <dgm:pt modelId="{377547D0-8D97-4B98-93F4-B41D7FC83D96}" type="parTrans" cxnId="{195D635E-BFDD-4A6E-8412-D6D9CEE01B66}">
      <dgm:prSet/>
      <dgm:spPr/>
      <dgm:t>
        <a:bodyPr/>
        <a:lstStyle/>
        <a:p>
          <a:endParaRPr lang="en-US"/>
        </a:p>
      </dgm:t>
    </dgm:pt>
    <dgm:pt modelId="{6DE5CD97-AB17-4E50-8FFB-D5EC2E4CD1B7}" type="sibTrans" cxnId="{195D635E-BFDD-4A6E-8412-D6D9CEE01B66}">
      <dgm:prSet/>
      <dgm:spPr/>
      <dgm:t>
        <a:bodyPr/>
        <a:lstStyle/>
        <a:p>
          <a:endParaRPr lang="en-US"/>
        </a:p>
      </dgm:t>
    </dgm:pt>
    <dgm:pt modelId="{48C2A070-75BD-441D-B54D-CE8DECAF32BF}" type="pres">
      <dgm:prSet presAssocID="{E79D3FE9-18BE-4221-B42F-628844860952}" presName="root" presStyleCnt="0">
        <dgm:presLayoutVars>
          <dgm:dir/>
          <dgm:resizeHandles val="exact"/>
        </dgm:presLayoutVars>
      </dgm:prSet>
      <dgm:spPr/>
    </dgm:pt>
    <dgm:pt modelId="{DC178D73-F5CB-4A9A-A0FB-06302A5D1532}" type="pres">
      <dgm:prSet presAssocID="{874BE04C-A093-4D82-9893-ED1B0E1DA511}" presName="compNode" presStyleCnt="0"/>
      <dgm:spPr/>
    </dgm:pt>
    <dgm:pt modelId="{DAC4FE15-3C3D-40E0-B710-03FBDBFD07EF}" type="pres">
      <dgm:prSet presAssocID="{874BE04C-A093-4D82-9893-ED1B0E1DA511}" presName="bgRect" presStyleLbl="bgShp" presStyleIdx="0" presStyleCnt="4"/>
      <dgm:spPr/>
    </dgm:pt>
    <dgm:pt modelId="{2DC79327-1B1C-420D-9EF9-59F704E6BB4F}" type="pres">
      <dgm:prSet presAssocID="{874BE04C-A093-4D82-9893-ED1B0E1DA51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AC32E90A-1F17-4DF5-B7DB-9EC8E7A97612}" type="pres">
      <dgm:prSet presAssocID="{874BE04C-A093-4D82-9893-ED1B0E1DA511}" presName="spaceRect" presStyleCnt="0"/>
      <dgm:spPr/>
    </dgm:pt>
    <dgm:pt modelId="{5788DAF5-9A20-463F-96C6-352A0E3BE0F4}" type="pres">
      <dgm:prSet presAssocID="{874BE04C-A093-4D82-9893-ED1B0E1DA511}" presName="parTx" presStyleLbl="revTx" presStyleIdx="0" presStyleCnt="4">
        <dgm:presLayoutVars>
          <dgm:chMax val="0"/>
          <dgm:chPref val="0"/>
        </dgm:presLayoutVars>
      </dgm:prSet>
      <dgm:spPr/>
    </dgm:pt>
    <dgm:pt modelId="{1BDAD477-5945-4711-BE24-B15BE96988E0}" type="pres">
      <dgm:prSet presAssocID="{7E58C84D-7478-4958-A75E-3F25EE2833C7}" presName="sibTrans" presStyleCnt="0"/>
      <dgm:spPr/>
    </dgm:pt>
    <dgm:pt modelId="{A37EA7FB-8FEE-450E-BA03-3C5A6CEA5CC2}" type="pres">
      <dgm:prSet presAssocID="{909808EA-5185-4BB7-A9A9-2309C845C342}" presName="compNode" presStyleCnt="0"/>
      <dgm:spPr/>
    </dgm:pt>
    <dgm:pt modelId="{4886FBD0-746D-4562-9D59-D4F37688B336}" type="pres">
      <dgm:prSet presAssocID="{909808EA-5185-4BB7-A9A9-2309C845C342}" presName="bgRect" presStyleLbl="bgShp" presStyleIdx="1" presStyleCnt="4"/>
      <dgm:spPr/>
    </dgm:pt>
    <dgm:pt modelId="{9AECCCEF-0C91-482B-9D5F-22999717938F}" type="pres">
      <dgm:prSet presAssocID="{909808EA-5185-4BB7-A9A9-2309C845C34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bel"/>
        </a:ext>
      </dgm:extLst>
    </dgm:pt>
    <dgm:pt modelId="{40C881FA-7D56-448D-ADDD-B6FC19685544}" type="pres">
      <dgm:prSet presAssocID="{909808EA-5185-4BB7-A9A9-2309C845C342}" presName="spaceRect" presStyleCnt="0"/>
      <dgm:spPr/>
    </dgm:pt>
    <dgm:pt modelId="{5E8763ED-7D62-4582-BDF0-E2A0FCA2EE79}" type="pres">
      <dgm:prSet presAssocID="{909808EA-5185-4BB7-A9A9-2309C845C342}" presName="parTx" presStyleLbl="revTx" presStyleIdx="1" presStyleCnt="4">
        <dgm:presLayoutVars>
          <dgm:chMax val="0"/>
          <dgm:chPref val="0"/>
        </dgm:presLayoutVars>
      </dgm:prSet>
      <dgm:spPr/>
    </dgm:pt>
    <dgm:pt modelId="{72AC19FB-214C-4547-9705-543BF6DCCBBC}" type="pres">
      <dgm:prSet presAssocID="{7E706416-1C50-4206-B270-33F0E4264739}" presName="sibTrans" presStyleCnt="0"/>
      <dgm:spPr/>
    </dgm:pt>
    <dgm:pt modelId="{7B44596C-6A8E-4BDE-B032-466D7AAF898E}" type="pres">
      <dgm:prSet presAssocID="{8A8843F5-2D35-4526-9DC4-43D31F86E62A}" presName="compNode" presStyleCnt="0"/>
      <dgm:spPr/>
    </dgm:pt>
    <dgm:pt modelId="{D128325C-84A6-40BB-A0ED-7289D1E19B5A}" type="pres">
      <dgm:prSet presAssocID="{8A8843F5-2D35-4526-9DC4-43D31F86E62A}" presName="bgRect" presStyleLbl="bgShp" presStyleIdx="2" presStyleCnt="4"/>
      <dgm:spPr/>
    </dgm:pt>
    <dgm:pt modelId="{5B40A9CF-8C5D-4834-B30A-E68E9A54189B}" type="pres">
      <dgm:prSet presAssocID="{8A8843F5-2D35-4526-9DC4-43D31F86E6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mbrella"/>
        </a:ext>
      </dgm:extLst>
    </dgm:pt>
    <dgm:pt modelId="{7A37FA32-DA64-4B6E-A40D-8EE925F3A699}" type="pres">
      <dgm:prSet presAssocID="{8A8843F5-2D35-4526-9DC4-43D31F86E62A}" presName="spaceRect" presStyleCnt="0"/>
      <dgm:spPr/>
    </dgm:pt>
    <dgm:pt modelId="{1A998ED0-30BB-4BFF-B07B-D19EA5852F22}" type="pres">
      <dgm:prSet presAssocID="{8A8843F5-2D35-4526-9DC4-43D31F86E62A}" presName="parTx" presStyleLbl="revTx" presStyleIdx="2" presStyleCnt="4">
        <dgm:presLayoutVars>
          <dgm:chMax val="0"/>
          <dgm:chPref val="0"/>
        </dgm:presLayoutVars>
      </dgm:prSet>
      <dgm:spPr/>
    </dgm:pt>
    <dgm:pt modelId="{F09911A1-9AB6-461E-85F3-A8C4CAE7F8ED}" type="pres">
      <dgm:prSet presAssocID="{511FAF91-516F-42A6-A41C-84917776284A}" presName="sibTrans" presStyleCnt="0"/>
      <dgm:spPr/>
    </dgm:pt>
    <dgm:pt modelId="{996EABB1-FAFE-4770-BC5B-0621E47337E5}" type="pres">
      <dgm:prSet presAssocID="{93E331B1-D0B7-4DBF-A6C3-939114222B5E}" presName="compNode" presStyleCnt="0"/>
      <dgm:spPr/>
    </dgm:pt>
    <dgm:pt modelId="{DE91B609-43FF-4457-8CB5-D106526FFB9E}" type="pres">
      <dgm:prSet presAssocID="{93E331B1-D0B7-4DBF-A6C3-939114222B5E}" presName="bgRect" presStyleLbl="bgShp" presStyleIdx="3" presStyleCnt="4"/>
      <dgm:spPr/>
    </dgm:pt>
    <dgm:pt modelId="{C3CD160E-84A3-429C-8451-30156FA4C627}" type="pres">
      <dgm:prSet presAssocID="{93E331B1-D0B7-4DBF-A6C3-939114222B5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3AAA217B-1C27-488C-B8FE-5D718A7B3FD7}" type="pres">
      <dgm:prSet presAssocID="{93E331B1-D0B7-4DBF-A6C3-939114222B5E}" presName="spaceRect" presStyleCnt="0"/>
      <dgm:spPr/>
    </dgm:pt>
    <dgm:pt modelId="{15AB5BA9-9EF6-4912-B703-AE9CA0D2358C}" type="pres">
      <dgm:prSet presAssocID="{93E331B1-D0B7-4DBF-A6C3-939114222B5E}" presName="parTx" presStyleLbl="revTx" presStyleIdx="3" presStyleCnt="4">
        <dgm:presLayoutVars>
          <dgm:chMax val="0"/>
          <dgm:chPref val="0"/>
        </dgm:presLayoutVars>
      </dgm:prSet>
      <dgm:spPr/>
    </dgm:pt>
  </dgm:ptLst>
  <dgm:cxnLst>
    <dgm:cxn modelId="{F5653200-244A-4F21-A224-35C9ABD1AB7D}" type="presOf" srcId="{93E331B1-D0B7-4DBF-A6C3-939114222B5E}" destId="{15AB5BA9-9EF6-4912-B703-AE9CA0D2358C}" srcOrd="0" destOrd="0" presId="urn:microsoft.com/office/officeart/2018/2/layout/IconVerticalSolidList"/>
    <dgm:cxn modelId="{635A6E03-FAA7-4219-81C7-B131385E34E1}" srcId="{E79D3FE9-18BE-4221-B42F-628844860952}" destId="{874BE04C-A093-4D82-9893-ED1B0E1DA511}" srcOrd="0" destOrd="0" parTransId="{362DBAF0-CFBA-4318-8A9B-C763B1E82E49}" sibTransId="{7E58C84D-7478-4958-A75E-3F25EE2833C7}"/>
    <dgm:cxn modelId="{C4F6EA1B-E05D-4DA0-9B12-76C05B6585D1}" type="presOf" srcId="{909808EA-5185-4BB7-A9A9-2309C845C342}" destId="{5E8763ED-7D62-4582-BDF0-E2A0FCA2EE79}" srcOrd="0" destOrd="0" presId="urn:microsoft.com/office/officeart/2018/2/layout/IconVerticalSolidList"/>
    <dgm:cxn modelId="{4EF85849-6019-48B7-A2B3-9AC94508DFB7}" type="presOf" srcId="{E79D3FE9-18BE-4221-B42F-628844860952}" destId="{48C2A070-75BD-441D-B54D-CE8DECAF32BF}" srcOrd="0" destOrd="0" presId="urn:microsoft.com/office/officeart/2018/2/layout/IconVerticalSolidList"/>
    <dgm:cxn modelId="{DB04F75B-FB73-4F7A-B3B2-436D550BE1F5}" type="presOf" srcId="{8A8843F5-2D35-4526-9DC4-43D31F86E62A}" destId="{1A998ED0-30BB-4BFF-B07B-D19EA5852F22}" srcOrd="0" destOrd="0" presId="urn:microsoft.com/office/officeart/2018/2/layout/IconVerticalSolidList"/>
    <dgm:cxn modelId="{195D635E-BFDD-4A6E-8412-D6D9CEE01B66}" srcId="{E79D3FE9-18BE-4221-B42F-628844860952}" destId="{93E331B1-D0B7-4DBF-A6C3-939114222B5E}" srcOrd="3" destOrd="0" parTransId="{377547D0-8D97-4B98-93F4-B41D7FC83D96}" sibTransId="{6DE5CD97-AB17-4E50-8FFB-D5EC2E4CD1B7}"/>
    <dgm:cxn modelId="{C04A2E61-1465-45B0-8F72-6E2A1EF65214}" type="presOf" srcId="{874BE04C-A093-4D82-9893-ED1B0E1DA511}" destId="{5788DAF5-9A20-463F-96C6-352A0E3BE0F4}" srcOrd="0" destOrd="0" presId="urn:microsoft.com/office/officeart/2018/2/layout/IconVerticalSolidList"/>
    <dgm:cxn modelId="{71D78361-65A7-4901-B38B-D5830880B50F}" srcId="{E79D3FE9-18BE-4221-B42F-628844860952}" destId="{8A8843F5-2D35-4526-9DC4-43D31F86E62A}" srcOrd="2" destOrd="0" parTransId="{A0FDCF42-315F-4004-8ED5-B9ABA72FF9D6}" sibTransId="{511FAF91-516F-42A6-A41C-84917776284A}"/>
    <dgm:cxn modelId="{C1238868-3F0E-4828-9C7A-E6771182AD29}" srcId="{E79D3FE9-18BE-4221-B42F-628844860952}" destId="{909808EA-5185-4BB7-A9A9-2309C845C342}" srcOrd="1" destOrd="0" parTransId="{37BABB9F-7468-4967-B9CB-6EF75C729C52}" sibTransId="{7E706416-1C50-4206-B270-33F0E4264739}"/>
    <dgm:cxn modelId="{CDAF6D6C-61E0-4949-BD54-CD3E2789183B}" type="presParOf" srcId="{48C2A070-75BD-441D-B54D-CE8DECAF32BF}" destId="{DC178D73-F5CB-4A9A-A0FB-06302A5D1532}" srcOrd="0" destOrd="0" presId="urn:microsoft.com/office/officeart/2018/2/layout/IconVerticalSolidList"/>
    <dgm:cxn modelId="{BB406EE5-008B-4A04-8D37-5EE9D5437E0F}" type="presParOf" srcId="{DC178D73-F5CB-4A9A-A0FB-06302A5D1532}" destId="{DAC4FE15-3C3D-40E0-B710-03FBDBFD07EF}" srcOrd="0" destOrd="0" presId="urn:microsoft.com/office/officeart/2018/2/layout/IconVerticalSolidList"/>
    <dgm:cxn modelId="{3FF1D74B-8B3C-47CA-BDE2-064C83A45873}" type="presParOf" srcId="{DC178D73-F5CB-4A9A-A0FB-06302A5D1532}" destId="{2DC79327-1B1C-420D-9EF9-59F704E6BB4F}" srcOrd="1" destOrd="0" presId="urn:microsoft.com/office/officeart/2018/2/layout/IconVerticalSolidList"/>
    <dgm:cxn modelId="{EE336FB5-BB5B-4DB8-AFEC-C59620C2F685}" type="presParOf" srcId="{DC178D73-F5CB-4A9A-A0FB-06302A5D1532}" destId="{AC32E90A-1F17-4DF5-B7DB-9EC8E7A97612}" srcOrd="2" destOrd="0" presId="urn:microsoft.com/office/officeart/2018/2/layout/IconVerticalSolidList"/>
    <dgm:cxn modelId="{6900E46A-5FBF-41B0-A6C4-2BE7325B370C}" type="presParOf" srcId="{DC178D73-F5CB-4A9A-A0FB-06302A5D1532}" destId="{5788DAF5-9A20-463F-96C6-352A0E3BE0F4}" srcOrd="3" destOrd="0" presId="urn:microsoft.com/office/officeart/2018/2/layout/IconVerticalSolidList"/>
    <dgm:cxn modelId="{449B4292-3164-4F60-813A-EFD9AEDE4477}" type="presParOf" srcId="{48C2A070-75BD-441D-B54D-CE8DECAF32BF}" destId="{1BDAD477-5945-4711-BE24-B15BE96988E0}" srcOrd="1" destOrd="0" presId="urn:microsoft.com/office/officeart/2018/2/layout/IconVerticalSolidList"/>
    <dgm:cxn modelId="{1D98255E-0A5C-4465-ACCD-7EBF8EEE94D3}" type="presParOf" srcId="{48C2A070-75BD-441D-B54D-CE8DECAF32BF}" destId="{A37EA7FB-8FEE-450E-BA03-3C5A6CEA5CC2}" srcOrd="2" destOrd="0" presId="urn:microsoft.com/office/officeart/2018/2/layout/IconVerticalSolidList"/>
    <dgm:cxn modelId="{63F241A4-8B92-4D80-B172-8CDD0E20C7A9}" type="presParOf" srcId="{A37EA7FB-8FEE-450E-BA03-3C5A6CEA5CC2}" destId="{4886FBD0-746D-4562-9D59-D4F37688B336}" srcOrd="0" destOrd="0" presId="urn:microsoft.com/office/officeart/2018/2/layout/IconVerticalSolidList"/>
    <dgm:cxn modelId="{714E884E-1E1A-408E-BAC2-55D0B8849224}" type="presParOf" srcId="{A37EA7FB-8FEE-450E-BA03-3C5A6CEA5CC2}" destId="{9AECCCEF-0C91-482B-9D5F-22999717938F}" srcOrd="1" destOrd="0" presId="urn:microsoft.com/office/officeart/2018/2/layout/IconVerticalSolidList"/>
    <dgm:cxn modelId="{E19F0DF5-660A-4741-866D-ED0837B0AB19}" type="presParOf" srcId="{A37EA7FB-8FEE-450E-BA03-3C5A6CEA5CC2}" destId="{40C881FA-7D56-448D-ADDD-B6FC19685544}" srcOrd="2" destOrd="0" presId="urn:microsoft.com/office/officeart/2018/2/layout/IconVerticalSolidList"/>
    <dgm:cxn modelId="{2E09E346-4BDF-46C5-8658-BD5A99596A8E}" type="presParOf" srcId="{A37EA7FB-8FEE-450E-BA03-3C5A6CEA5CC2}" destId="{5E8763ED-7D62-4582-BDF0-E2A0FCA2EE79}" srcOrd="3" destOrd="0" presId="urn:microsoft.com/office/officeart/2018/2/layout/IconVerticalSolidList"/>
    <dgm:cxn modelId="{B73C4BAE-F9AA-4002-832D-B0170C0DA918}" type="presParOf" srcId="{48C2A070-75BD-441D-B54D-CE8DECAF32BF}" destId="{72AC19FB-214C-4547-9705-543BF6DCCBBC}" srcOrd="3" destOrd="0" presId="urn:microsoft.com/office/officeart/2018/2/layout/IconVerticalSolidList"/>
    <dgm:cxn modelId="{AE7D6D06-D75D-4BA7-802B-65A44C6B18AE}" type="presParOf" srcId="{48C2A070-75BD-441D-B54D-CE8DECAF32BF}" destId="{7B44596C-6A8E-4BDE-B032-466D7AAF898E}" srcOrd="4" destOrd="0" presId="urn:microsoft.com/office/officeart/2018/2/layout/IconVerticalSolidList"/>
    <dgm:cxn modelId="{7B0B8252-E7C7-41E2-B455-306CB4B2D31A}" type="presParOf" srcId="{7B44596C-6A8E-4BDE-B032-466D7AAF898E}" destId="{D128325C-84A6-40BB-A0ED-7289D1E19B5A}" srcOrd="0" destOrd="0" presId="urn:microsoft.com/office/officeart/2018/2/layout/IconVerticalSolidList"/>
    <dgm:cxn modelId="{415BF18F-E0C5-4EAA-80DF-B54D233B204B}" type="presParOf" srcId="{7B44596C-6A8E-4BDE-B032-466D7AAF898E}" destId="{5B40A9CF-8C5D-4834-B30A-E68E9A54189B}" srcOrd="1" destOrd="0" presId="urn:microsoft.com/office/officeart/2018/2/layout/IconVerticalSolidList"/>
    <dgm:cxn modelId="{89AFD093-41E0-423F-818B-A07089A9F087}" type="presParOf" srcId="{7B44596C-6A8E-4BDE-B032-466D7AAF898E}" destId="{7A37FA32-DA64-4B6E-A40D-8EE925F3A699}" srcOrd="2" destOrd="0" presId="urn:microsoft.com/office/officeart/2018/2/layout/IconVerticalSolidList"/>
    <dgm:cxn modelId="{6EEEC417-08A7-4F91-925B-A4F857D8C858}" type="presParOf" srcId="{7B44596C-6A8E-4BDE-B032-466D7AAF898E}" destId="{1A998ED0-30BB-4BFF-B07B-D19EA5852F22}" srcOrd="3" destOrd="0" presId="urn:microsoft.com/office/officeart/2018/2/layout/IconVerticalSolidList"/>
    <dgm:cxn modelId="{E8D2AECC-0B8B-47F5-AF97-53F41AE5DBD6}" type="presParOf" srcId="{48C2A070-75BD-441D-B54D-CE8DECAF32BF}" destId="{F09911A1-9AB6-461E-85F3-A8C4CAE7F8ED}" srcOrd="5" destOrd="0" presId="urn:microsoft.com/office/officeart/2018/2/layout/IconVerticalSolidList"/>
    <dgm:cxn modelId="{A1B1819F-1EEE-4788-BD0E-F08CB9736C2E}" type="presParOf" srcId="{48C2A070-75BD-441D-B54D-CE8DECAF32BF}" destId="{996EABB1-FAFE-4770-BC5B-0621E47337E5}" srcOrd="6" destOrd="0" presId="urn:microsoft.com/office/officeart/2018/2/layout/IconVerticalSolidList"/>
    <dgm:cxn modelId="{D8491C63-5402-499E-8624-61AA0B981CDC}" type="presParOf" srcId="{996EABB1-FAFE-4770-BC5B-0621E47337E5}" destId="{DE91B609-43FF-4457-8CB5-D106526FFB9E}" srcOrd="0" destOrd="0" presId="urn:microsoft.com/office/officeart/2018/2/layout/IconVerticalSolidList"/>
    <dgm:cxn modelId="{DF0875CA-C5ED-4F6D-9201-3DFEBA803D2A}" type="presParOf" srcId="{996EABB1-FAFE-4770-BC5B-0621E47337E5}" destId="{C3CD160E-84A3-429C-8451-30156FA4C627}" srcOrd="1" destOrd="0" presId="urn:microsoft.com/office/officeart/2018/2/layout/IconVerticalSolidList"/>
    <dgm:cxn modelId="{3A1B67AB-6894-4CD0-8B5A-7E4C819172B9}" type="presParOf" srcId="{996EABB1-FAFE-4770-BC5B-0621E47337E5}" destId="{3AAA217B-1C27-488C-B8FE-5D718A7B3FD7}" srcOrd="2" destOrd="0" presId="urn:microsoft.com/office/officeart/2018/2/layout/IconVerticalSolidList"/>
    <dgm:cxn modelId="{D27D67FF-496C-4FC9-B334-37F9D0EACD87}" type="presParOf" srcId="{996EABB1-FAFE-4770-BC5B-0621E47337E5}" destId="{15AB5BA9-9EF6-4912-B703-AE9CA0D235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FF7ECF-0AFF-42D4-9DAA-7B96FC198C9F}"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B7484CE7-3976-425E-9CA7-97ABE20879DA}">
      <dgm:prSet/>
      <dgm:spPr/>
      <dgm:t>
        <a:bodyPr/>
        <a:lstStyle/>
        <a:p>
          <a:r>
            <a:rPr lang="en-US" b="1" i="0" baseline="0"/>
            <a:t>One‑pixel attack</a:t>
          </a:r>
          <a:r>
            <a:rPr lang="en-US" b="0" i="0" baseline="0"/>
            <a:t> (Su et al., 2019): differential evolution finds </a:t>
          </a:r>
          <a:r>
            <a:rPr lang="en-US" b="0" i="1" baseline="0"/>
            <a:t>one</a:t>
          </a:r>
          <a:r>
            <a:rPr lang="en-US" b="0" i="0" baseline="0"/>
            <a:t> RGB pixel that flips the label.</a:t>
          </a:r>
          <a:endParaRPr lang="en-US"/>
        </a:p>
      </dgm:t>
    </dgm:pt>
    <dgm:pt modelId="{2DF420F6-209F-421C-8AC6-23047015A698}" type="parTrans" cxnId="{186C7263-D171-48BB-AD3B-A6FCD8D79932}">
      <dgm:prSet/>
      <dgm:spPr/>
      <dgm:t>
        <a:bodyPr/>
        <a:lstStyle/>
        <a:p>
          <a:endParaRPr lang="en-US"/>
        </a:p>
      </dgm:t>
    </dgm:pt>
    <dgm:pt modelId="{E0F1D2D8-707C-42A7-8582-5DA3B3053E30}" type="sibTrans" cxnId="{186C7263-D171-48BB-AD3B-A6FCD8D79932}">
      <dgm:prSet/>
      <dgm:spPr/>
      <dgm:t>
        <a:bodyPr/>
        <a:lstStyle/>
        <a:p>
          <a:endParaRPr lang="en-US"/>
        </a:p>
      </dgm:t>
    </dgm:pt>
    <dgm:pt modelId="{AF404D3A-AD48-40DA-8002-7E0F8F697DCD}">
      <dgm:prSet/>
      <dgm:spPr/>
      <dgm:t>
        <a:bodyPr/>
        <a:lstStyle/>
        <a:p>
          <a:r>
            <a:rPr lang="en-US" b="1" i="0" baseline="0"/>
            <a:t>Adversarial patch</a:t>
          </a:r>
          <a:r>
            <a:rPr lang="en-US" b="0" i="0" baseline="0"/>
            <a:t> (Brown et al., 2018): printable sticker forces any scene to be predicted as a toaster – see banana example (third image).</a:t>
          </a:r>
          <a:endParaRPr lang="en-US"/>
        </a:p>
      </dgm:t>
    </dgm:pt>
    <dgm:pt modelId="{DCF47FD6-3DD9-4B39-8138-824F1BE053F2}" type="parTrans" cxnId="{A329F6FB-B0FE-4CBF-A50F-991D915506DB}">
      <dgm:prSet/>
      <dgm:spPr/>
      <dgm:t>
        <a:bodyPr/>
        <a:lstStyle/>
        <a:p>
          <a:endParaRPr lang="en-US"/>
        </a:p>
      </dgm:t>
    </dgm:pt>
    <dgm:pt modelId="{77D399C3-86C0-498B-8680-BB914468071E}" type="sibTrans" cxnId="{A329F6FB-B0FE-4CBF-A50F-991D915506DB}">
      <dgm:prSet/>
      <dgm:spPr/>
      <dgm:t>
        <a:bodyPr/>
        <a:lstStyle/>
        <a:p>
          <a:endParaRPr lang="en-US"/>
        </a:p>
      </dgm:t>
    </dgm:pt>
    <dgm:pt modelId="{A47E1658-414A-41A5-8FD7-0AA85A199156}">
      <dgm:prSet/>
      <dgm:spPr/>
      <dgm:t>
        <a:bodyPr/>
        <a:lstStyle/>
        <a:p>
          <a:r>
            <a:rPr lang="en-US" b="0" i="0" baseline="0"/>
            <a:t>Removes the “imperceptible” constraint; focuses on real‑world deployability.</a:t>
          </a:r>
          <a:endParaRPr lang="en-US"/>
        </a:p>
      </dgm:t>
    </dgm:pt>
    <dgm:pt modelId="{79422355-D937-4D86-9AB6-C58E13F6D41D}" type="parTrans" cxnId="{89BB3BFC-E3A8-49FA-8E6E-99235DCFC00E}">
      <dgm:prSet/>
      <dgm:spPr/>
      <dgm:t>
        <a:bodyPr/>
        <a:lstStyle/>
        <a:p>
          <a:endParaRPr lang="en-US"/>
        </a:p>
      </dgm:t>
    </dgm:pt>
    <dgm:pt modelId="{93306551-BA5E-48B9-A5C0-44AF67B1A6D3}" type="sibTrans" cxnId="{89BB3BFC-E3A8-49FA-8E6E-99235DCFC00E}">
      <dgm:prSet/>
      <dgm:spPr/>
      <dgm:t>
        <a:bodyPr/>
        <a:lstStyle/>
        <a:p>
          <a:endParaRPr lang="en-US"/>
        </a:p>
      </dgm:t>
    </dgm:pt>
    <dgm:pt modelId="{247D51EC-33F2-4812-8CFF-FB6E5591BDCA}" type="pres">
      <dgm:prSet presAssocID="{83FF7ECF-0AFF-42D4-9DAA-7B96FC198C9F}" presName="vert0" presStyleCnt="0">
        <dgm:presLayoutVars>
          <dgm:dir/>
          <dgm:animOne val="branch"/>
          <dgm:animLvl val="lvl"/>
        </dgm:presLayoutVars>
      </dgm:prSet>
      <dgm:spPr/>
    </dgm:pt>
    <dgm:pt modelId="{29E0FFD6-A3EE-48AD-8EA3-93EC3E79A325}" type="pres">
      <dgm:prSet presAssocID="{B7484CE7-3976-425E-9CA7-97ABE20879DA}" presName="thickLine" presStyleLbl="alignNode1" presStyleIdx="0" presStyleCnt="3"/>
      <dgm:spPr/>
    </dgm:pt>
    <dgm:pt modelId="{035A47DE-11CC-4BB7-877F-4B744996AC58}" type="pres">
      <dgm:prSet presAssocID="{B7484CE7-3976-425E-9CA7-97ABE20879DA}" presName="horz1" presStyleCnt="0"/>
      <dgm:spPr/>
    </dgm:pt>
    <dgm:pt modelId="{6702CECA-AD10-46DC-804B-E7DA1CE1729F}" type="pres">
      <dgm:prSet presAssocID="{B7484CE7-3976-425E-9CA7-97ABE20879DA}" presName="tx1" presStyleLbl="revTx" presStyleIdx="0" presStyleCnt="3"/>
      <dgm:spPr/>
    </dgm:pt>
    <dgm:pt modelId="{6213AE17-4E82-4DBA-BF1D-63703F9558FA}" type="pres">
      <dgm:prSet presAssocID="{B7484CE7-3976-425E-9CA7-97ABE20879DA}" presName="vert1" presStyleCnt="0"/>
      <dgm:spPr/>
    </dgm:pt>
    <dgm:pt modelId="{54120463-415E-4C4C-9620-6FA9DDDF4241}" type="pres">
      <dgm:prSet presAssocID="{AF404D3A-AD48-40DA-8002-7E0F8F697DCD}" presName="thickLine" presStyleLbl="alignNode1" presStyleIdx="1" presStyleCnt="3"/>
      <dgm:spPr/>
    </dgm:pt>
    <dgm:pt modelId="{20AD9595-A4DA-4D23-B7A8-324F9A98FA9B}" type="pres">
      <dgm:prSet presAssocID="{AF404D3A-AD48-40DA-8002-7E0F8F697DCD}" presName="horz1" presStyleCnt="0"/>
      <dgm:spPr/>
    </dgm:pt>
    <dgm:pt modelId="{C5DE7062-923E-4817-ADB9-0E1396B5EF5A}" type="pres">
      <dgm:prSet presAssocID="{AF404D3A-AD48-40DA-8002-7E0F8F697DCD}" presName="tx1" presStyleLbl="revTx" presStyleIdx="1" presStyleCnt="3"/>
      <dgm:spPr/>
    </dgm:pt>
    <dgm:pt modelId="{715DC85A-9E65-4514-8E6A-1232B90454BF}" type="pres">
      <dgm:prSet presAssocID="{AF404D3A-AD48-40DA-8002-7E0F8F697DCD}" presName="vert1" presStyleCnt="0"/>
      <dgm:spPr/>
    </dgm:pt>
    <dgm:pt modelId="{65C0CA0F-97D4-4DB3-83B2-49FFDCA014C2}" type="pres">
      <dgm:prSet presAssocID="{A47E1658-414A-41A5-8FD7-0AA85A199156}" presName="thickLine" presStyleLbl="alignNode1" presStyleIdx="2" presStyleCnt="3"/>
      <dgm:spPr/>
    </dgm:pt>
    <dgm:pt modelId="{4EB23081-7915-4F8A-9E45-0D12420236AE}" type="pres">
      <dgm:prSet presAssocID="{A47E1658-414A-41A5-8FD7-0AA85A199156}" presName="horz1" presStyleCnt="0"/>
      <dgm:spPr/>
    </dgm:pt>
    <dgm:pt modelId="{D70EEB91-9668-4BAD-88A0-1CED0D1A55F5}" type="pres">
      <dgm:prSet presAssocID="{A47E1658-414A-41A5-8FD7-0AA85A199156}" presName="tx1" presStyleLbl="revTx" presStyleIdx="2" presStyleCnt="3"/>
      <dgm:spPr/>
    </dgm:pt>
    <dgm:pt modelId="{758867ED-0A57-4E83-9215-F0713159E554}" type="pres">
      <dgm:prSet presAssocID="{A47E1658-414A-41A5-8FD7-0AA85A199156}" presName="vert1" presStyleCnt="0"/>
      <dgm:spPr/>
    </dgm:pt>
  </dgm:ptLst>
  <dgm:cxnLst>
    <dgm:cxn modelId="{186C7263-D171-48BB-AD3B-A6FCD8D79932}" srcId="{83FF7ECF-0AFF-42D4-9DAA-7B96FC198C9F}" destId="{B7484CE7-3976-425E-9CA7-97ABE20879DA}" srcOrd="0" destOrd="0" parTransId="{2DF420F6-209F-421C-8AC6-23047015A698}" sibTransId="{E0F1D2D8-707C-42A7-8582-5DA3B3053E30}"/>
    <dgm:cxn modelId="{E7A52074-BDCD-4F32-9E36-0F2C77368ECE}" type="presOf" srcId="{A47E1658-414A-41A5-8FD7-0AA85A199156}" destId="{D70EEB91-9668-4BAD-88A0-1CED0D1A55F5}" srcOrd="0" destOrd="0" presId="urn:microsoft.com/office/officeart/2008/layout/LinedList"/>
    <dgm:cxn modelId="{5F7A56AE-9E23-47E8-9507-65E2C04EE0D5}" type="presOf" srcId="{AF404D3A-AD48-40DA-8002-7E0F8F697DCD}" destId="{C5DE7062-923E-4817-ADB9-0E1396B5EF5A}" srcOrd="0" destOrd="0" presId="urn:microsoft.com/office/officeart/2008/layout/LinedList"/>
    <dgm:cxn modelId="{3A94E4E1-2B7D-400D-A130-DE2B54687E50}" type="presOf" srcId="{B7484CE7-3976-425E-9CA7-97ABE20879DA}" destId="{6702CECA-AD10-46DC-804B-E7DA1CE1729F}" srcOrd="0" destOrd="0" presId="urn:microsoft.com/office/officeart/2008/layout/LinedList"/>
    <dgm:cxn modelId="{694F77E5-DE66-4DFE-B423-B207D2BB0793}" type="presOf" srcId="{83FF7ECF-0AFF-42D4-9DAA-7B96FC198C9F}" destId="{247D51EC-33F2-4812-8CFF-FB6E5591BDCA}" srcOrd="0" destOrd="0" presId="urn:microsoft.com/office/officeart/2008/layout/LinedList"/>
    <dgm:cxn modelId="{A329F6FB-B0FE-4CBF-A50F-991D915506DB}" srcId="{83FF7ECF-0AFF-42D4-9DAA-7B96FC198C9F}" destId="{AF404D3A-AD48-40DA-8002-7E0F8F697DCD}" srcOrd="1" destOrd="0" parTransId="{DCF47FD6-3DD9-4B39-8138-824F1BE053F2}" sibTransId="{77D399C3-86C0-498B-8680-BB914468071E}"/>
    <dgm:cxn modelId="{89BB3BFC-E3A8-49FA-8E6E-99235DCFC00E}" srcId="{83FF7ECF-0AFF-42D4-9DAA-7B96FC198C9F}" destId="{A47E1658-414A-41A5-8FD7-0AA85A199156}" srcOrd="2" destOrd="0" parTransId="{79422355-D937-4D86-9AB6-C58E13F6D41D}" sibTransId="{93306551-BA5E-48B9-A5C0-44AF67B1A6D3}"/>
    <dgm:cxn modelId="{3A6A2124-2FAB-4B08-8F8E-D683E8836770}" type="presParOf" srcId="{247D51EC-33F2-4812-8CFF-FB6E5591BDCA}" destId="{29E0FFD6-A3EE-48AD-8EA3-93EC3E79A325}" srcOrd="0" destOrd="0" presId="urn:microsoft.com/office/officeart/2008/layout/LinedList"/>
    <dgm:cxn modelId="{7124CD6E-F1A3-460E-90B3-2CFA6DD98135}" type="presParOf" srcId="{247D51EC-33F2-4812-8CFF-FB6E5591BDCA}" destId="{035A47DE-11CC-4BB7-877F-4B744996AC58}" srcOrd="1" destOrd="0" presId="urn:microsoft.com/office/officeart/2008/layout/LinedList"/>
    <dgm:cxn modelId="{8DDC1267-E901-4172-8F93-49B45A111867}" type="presParOf" srcId="{035A47DE-11CC-4BB7-877F-4B744996AC58}" destId="{6702CECA-AD10-46DC-804B-E7DA1CE1729F}" srcOrd="0" destOrd="0" presId="urn:microsoft.com/office/officeart/2008/layout/LinedList"/>
    <dgm:cxn modelId="{1EA00CF7-21C1-4C4A-85B8-72EA43F29110}" type="presParOf" srcId="{035A47DE-11CC-4BB7-877F-4B744996AC58}" destId="{6213AE17-4E82-4DBA-BF1D-63703F9558FA}" srcOrd="1" destOrd="0" presId="urn:microsoft.com/office/officeart/2008/layout/LinedList"/>
    <dgm:cxn modelId="{79A3858D-65D0-4783-8BAD-E15DDCF1C75E}" type="presParOf" srcId="{247D51EC-33F2-4812-8CFF-FB6E5591BDCA}" destId="{54120463-415E-4C4C-9620-6FA9DDDF4241}" srcOrd="2" destOrd="0" presId="urn:microsoft.com/office/officeart/2008/layout/LinedList"/>
    <dgm:cxn modelId="{49C19FF5-FFAA-41C9-8F73-733BC70429E0}" type="presParOf" srcId="{247D51EC-33F2-4812-8CFF-FB6E5591BDCA}" destId="{20AD9595-A4DA-4D23-B7A8-324F9A98FA9B}" srcOrd="3" destOrd="0" presId="urn:microsoft.com/office/officeart/2008/layout/LinedList"/>
    <dgm:cxn modelId="{F9C8682E-CF11-4DD7-9312-B43F24467B98}" type="presParOf" srcId="{20AD9595-A4DA-4D23-B7A8-324F9A98FA9B}" destId="{C5DE7062-923E-4817-ADB9-0E1396B5EF5A}" srcOrd="0" destOrd="0" presId="urn:microsoft.com/office/officeart/2008/layout/LinedList"/>
    <dgm:cxn modelId="{505DDA2D-9843-4525-9DB0-47F28D0888D3}" type="presParOf" srcId="{20AD9595-A4DA-4D23-B7A8-324F9A98FA9B}" destId="{715DC85A-9E65-4514-8E6A-1232B90454BF}" srcOrd="1" destOrd="0" presId="urn:microsoft.com/office/officeart/2008/layout/LinedList"/>
    <dgm:cxn modelId="{100C72CD-BEAA-48B0-BA16-1BDDCBA53A97}" type="presParOf" srcId="{247D51EC-33F2-4812-8CFF-FB6E5591BDCA}" destId="{65C0CA0F-97D4-4DB3-83B2-49FFDCA014C2}" srcOrd="4" destOrd="0" presId="urn:microsoft.com/office/officeart/2008/layout/LinedList"/>
    <dgm:cxn modelId="{3D4A0073-DA5C-49D9-8144-1A9B6B8DADE4}" type="presParOf" srcId="{247D51EC-33F2-4812-8CFF-FB6E5591BDCA}" destId="{4EB23081-7915-4F8A-9E45-0D12420236AE}" srcOrd="5" destOrd="0" presId="urn:microsoft.com/office/officeart/2008/layout/LinedList"/>
    <dgm:cxn modelId="{EBE92DDB-3C56-4E61-BF82-51F6A91FE688}" type="presParOf" srcId="{4EB23081-7915-4F8A-9E45-0D12420236AE}" destId="{D70EEB91-9668-4BAD-88A0-1CED0D1A55F5}" srcOrd="0" destOrd="0" presId="urn:microsoft.com/office/officeart/2008/layout/LinedList"/>
    <dgm:cxn modelId="{128C529C-7579-477C-9C02-82910AAD47FE}" type="presParOf" srcId="{4EB23081-7915-4F8A-9E45-0D12420236AE}" destId="{758867ED-0A57-4E83-9215-F0713159E55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5FD784-A40F-4183-925D-DF3F31B5618A}"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F1389A89-9DD0-426C-BA55-42706D7666D5}">
      <dgm:prSet/>
      <dgm:spPr/>
      <dgm:t>
        <a:bodyPr/>
        <a:lstStyle/>
        <a:p>
          <a:r>
            <a:rPr lang="en-US" b="1"/>
            <a:t>Hardening tactics</a:t>
          </a:r>
          <a:endParaRPr lang="en-US"/>
        </a:p>
      </dgm:t>
    </dgm:pt>
    <dgm:pt modelId="{C4B652AC-4BD1-44E2-88A5-F32700D42A2F}" type="parTrans" cxnId="{4B32BC06-01B5-4BEA-A481-05EB6D0A1236}">
      <dgm:prSet/>
      <dgm:spPr/>
      <dgm:t>
        <a:bodyPr/>
        <a:lstStyle/>
        <a:p>
          <a:endParaRPr lang="en-US"/>
        </a:p>
      </dgm:t>
    </dgm:pt>
    <dgm:pt modelId="{6B866EC7-167B-4246-AB31-297ECE2FCB56}" type="sibTrans" cxnId="{4B32BC06-01B5-4BEA-A481-05EB6D0A1236}">
      <dgm:prSet/>
      <dgm:spPr/>
      <dgm:t>
        <a:bodyPr/>
        <a:lstStyle/>
        <a:p>
          <a:endParaRPr lang="en-US"/>
        </a:p>
      </dgm:t>
    </dgm:pt>
    <dgm:pt modelId="{A48A51F4-EE13-41DE-B97C-5934F4CE7531}">
      <dgm:prSet/>
      <dgm:spPr/>
      <dgm:t>
        <a:bodyPr/>
        <a:lstStyle/>
        <a:p>
          <a:r>
            <a:rPr lang="en-US" dirty="0"/>
            <a:t>Adversarial training: iteratively retrain on crafted examples.</a:t>
          </a:r>
        </a:p>
      </dgm:t>
    </dgm:pt>
    <dgm:pt modelId="{C2DADB61-FE20-43EF-92AB-3184427E7D42}" type="parTrans" cxnId="{FB018412-A4AB-42A2-814D-28A421C7D5A3}">
      <dgm:prSet/>
      <dgm:spPr/>
      <dgm:t>
        <a:bodyPr/>
        <a:lstStyle/>
        <a:p>
          <a:endParaRPr lang="en-US"/>
        </a:p>
      </dgm:t>
    </dgm:pt>
    <dgm:pt modelId="{48D94FB7-87C0-4D64-A4DD-2E2C29179641}" type="sibTrans" cxnId="{FB018412-A4AB-42A2-814D-28A421C7D5A3}">
      <dgm:prSet/>
      <dgm:spPr/>
      <dgm:t>
        <a:bodyPr/>
        <a:lstStyle/>
        <a:p>
          <a:endParaRPr lang="en-US"/>
        </a:p>
      </dgm:t>
    </dgm:pt>
    <dgm:pt modelId="{84ED9318-C6C6-4DAE-8F5B-9E1B42B3ADB4}">
      <dgm:prSet/>
      <dgm:spPr/>
      <dgm:t>
        <a:bodyPr/>
        <a:lstStyle/>
        <a:p>
          <a:r>
            <a:rPr lang="en-US" dirty="0" err="1"/>
            <a:t>Regularisation</a:t>
          </a:r>
          <a:r>
            <a:rPr lang="en-US" dirty="0"/>
            <a:t> &amp; robust </a:t>
          </a:r>
          <a:r>
            <a:rPr lang="en-US" dirty="0" err="1"/>
            <a:t>optimisation</a:t>
          </a:r>
          <a:r>
            <a:rPr lang="en-US" dirty="0"/>
            <a:t> (e.g., PGD adversarial training).</a:t>
          </a:r>
        </a:p>
      </dgm:t>
    </dgm:pt>
    <dgm:pt modelId="{51EB48F7-B5CF-4ECC-94F0-E9150725794D}" type="parTrans" cxnId="{6A5A9AD8-D7FE-4AFC-B469-C4AFAD3F59A0}">
      <dgm:prSet/>
      <dgm:spPr/>
      <dgm:t>
        <a:bodyPr/>
        <a:lstStyle/>
        <a:p>
          <a:endParaRPr lang="en-US"/>
        </a:p>
      </dgm:t>
    </dgm:pt>
    <dgm:pt modelId="{D4D57780-02D4-4037-B8CE-259665D2758D}" type="sibTrans" cxnId="{6A5A9AD8-D7FE-4AFC-B469-C4AFAD3F59A0}">
      <dgm:prSet/>
      <dgm:spPr/>
      <dgm:t>
        <a:bodyPr/>
        <a:lstStyle/>
        <a:p>
          <a:endParaRPr lang="en-US"/>
        </a:p>
      </dgm:t>
    </dgm:pt>
    <dgm:pt modelId="{B033D4F9-BECA-4C38-BCC5-9079C0AE7E3E}">
      <dgm:prSet/>
      <dgm:spPr/>
      <dgm:t>
        <a:bodyPr/>
        <a:lstStyle/>
        <a:p>
          <a:r>
            <a:rPr lang="en-US" dirty="0"/>
            <a:t>Ensembles &amp; </a:t>
          </a:r>
          <a:r>
            <a:rPr lang="en-US" dirty="0" err="1"/>
            <a:t>randomisation</a:t>
          </a:r>
          <a:r>
            <a:rPr lang="en-US" dirty="0"/>
            <a:t> (limited gains).</a:t>
          </a:r>
        </a:p>
      </dgm:t>
    </dgm:pt>
    <dgm:pt modelId="{19FB976B-F4E3-44A6-9EFC-447F3947B6FE}" type="parTrans" cxnId="{5CA9ADD9-F180-4250-8925-733A8475C8FF}">
      <dgm:prSet/>
      <dgm:spPr/>
      <dgm:t>
        <a:bodyPr/>
        <a:lstStyle/>
        <a:p>
          <a:endParaRPr lang="en-US"/>
        </a:p>
      </dgm:t>
    </dgm:pt>
    <dgm:pt modelId="{A3DCAAFE-1769-457A-9690-8334ADBBE1D9}" type="sibTrans" cxnId="{5CA9ADD9-F180-4250-8925-733A8475C8FF}">
      <dgm:prSet/>
      <dgm:spPr/>
      <dgm:t>
        <a:bodyPr/>
        <a:lstStyle/>
        <a:p>
          <a:endParaRPr lang="en-US"/>
        </a:p>
      </dgm:t>
    </dgm:pt>
    <dgm:pt modelId="{3B0545A6-42A8-486B-87F3-2BA5246F0FAD}">
      <dgm:prSet/>
      <dgm:spPr/>
      <dgm:t>
        <a:bodyPr/>
        <a:lstStyle/>
        <a:p>
          <a:r>
            <a:rPr lang="en-US" dirty="0"/>
            <a:t>Proactive testing: treat ML like cyber‑security, </a:t>
          </a:r>
          <a:r>
            <a:rPr lang="en-US" i="1" dirty="0"/>
            <a:t>seek</a:t>
          </a:r>
          <a:r>
            <a:rPr lang="en-US" dirty="0"/>
            <a:t> unknown‑unknowns.</a:t>
          </a:r>
        </a:p>
      </dgm:t>
    </dgm:pt>
    <dgm:pt modelId="{5F427900-FAF4-4A93-96F2-77C010418DFE}" type="parTrans" cxnId="{DC6656C9-F5E1-4B93-8D9D-8206CB168410}">
      <dgm:prSet/>
      <dgm:spPr/>
      <dgm:t>
        <a:bodyPr/>
        <a:lstStyle/>
        <a:p>
          <a:endParaRPr lang="en-US"/>
        </a:p>
      </dgm:t>
    </dgm:pt>
    <dgm:pt modelId="{BF041F86-D250-451D-B021-0E5031C32540}" type="sibTrans" cxnId="{DC6656C9-F5E1-4B93-8D9D-8206CB168410}">
      <dgm:prSet/>
      <dgm:spPr/>
      <dgm:t>
        <a:bodyPr/>
        <a:lstStyle/>
        <a:p>
          <a:endParaRPr lang="en-US"/>
        </a:p>
      </dgm:t>
    </dgm:pt>
    <dgm:pt modelId="{410D9CEF-4162-4761-B09C-AAE4F5826550}">
      <dgm:prSet/>
      <dgm:spPr/>
      <dgm:t>
        <a:bodyPr/>
        <a:lstStyle/>
        <a:p>
          <a:r>
            <a:rPr lang="en-US" b="1"/>
            <a:t>Reality check</a:t>
          </a:r>
          <a:endParaRPr lang="en-US"/>
        </a:p>
      </dgm:t>
    </dgm:pt>
    <dgm:pt modelId="{F4316B82-1BD3-485F-8695-80B49379AF96}" type="parTrans" cxnId="{4CD4FFEE-A5F6-47F8-8620-14F83861F5FB}">
      <dgm:prSet/>
      <dgm:spPr/>
      <dgm:t>
        <a:bodyPr/>
        <a:lstStyle/>
        <a:p>
          <a:endParaRPr lang="en-US"/>
        </a:p>
      </dgm:t>
    </dgm:pt>
    <dgm:pt modelId="{189BDA50-0317-4A37-BFF1-4B7DF0F4E1E4}" type="sibTrans" cxnId="{4CD4FFEE-A5F6-47F8-8620-14F83861F5FB}">
      <dgm:prSet/>
      <dgm:spPr/>
      <dgm:t>
        <a:bodyPr/>
        <a:lstStyle/>
        <a:p>
          <a:endParaRPr lang="en-US"/>
        </a:p>
      </dgm:t>
    </dgm:pt>
    <dgm:pt modelId="{3A999181-5563-4291-818D-D9F37A229C80}">
      <dgm:prSet/>
      <dgm:spPr/>
      <dgm:t>
        <a:bodyPr/>
        <a:lstStyle/>
        <a:p>
          <a:r>
            <a:rPr lang="en-US" dirty="0"/>
            <a:t>No silver bullet; arms race between attackers &amp; defenders.</a:t>
          </a:r>
        </a:p>
      </dgm:t>
    </dgm:pt>
    <dgm:pt modelId="{0CA0BA18-BFEE-412F-B597-FD0CBAC72808}" type="parTrans" cxnId="{B8FE3754-DB46-409E-8160-0E090083486C}">
      <dgm:prSet/>
      <dgm:spPr/>
      <dgm:t>
        <a:bodyPr/>
        <a:lstStyle/>
        <a:p>
          <a:endParaRPr lang="en-US"/>
        </a:p>
      </dgm:t>
    </dgm:pt>
    <dgm:pt modelId="{B186EF06-C3B7-4D99-8AE0-35D1F7CF4B78}" type="sibTrans" cxnId="{B8FE3754-DB46-409E-8160-0E090083486C}">
      <dgm:prSet/>
      <dgm:spPr/>
      <dgm:t>
        <a:bodyPr/>
        <a:lstStyle/>
        <a:p>
          <a:endParaRPr lang="en-US"/>
        </a:p>
      </dgm:t>
    </dgm:pt>
    <dgm:pt modelId="{88D04F55-5C86-4939-98EE-0F2F1FFD1333}">
      <dgm:prSet/>
      <dgm:spPr/>
      <dgm:t>
        <a:bodyPr/>
        <a:lstStyle/>
        <a:p>
          <a:r>
            <a:rPr lang="en-US" dirty="0"/>
            <a:t>Interpretability tools help spot fragile features before adversaries do</a:t>
          </a:r>
        </a:p>
      </dgm:t>
    </dgm:pt>
    <dgm:pt modelId="{11657E7A-05EF-4D55-AE69-49E2D94AA152}" type="parTrans" cxnId="{6D46387A-EF23-4628-A1AB-28ABE324D2F6}">
      <dgm:prSet/>
      <dgm:spPr/>
      <dgm:t>
        <a:bodyPr/>
        <a:lstStyle/>
        <a:p>
          <a:endParaRPr lang="en-US"/>
        </a:p>
      </dgm:t>
    </dgm:pt>
    <dgm:pt modelId="{6FD1E82F-8CB2-4B1B-8ED7-B953807D25EE}" type="sibTrans" cxnId="{6D46387A-EF23-4628-A1AB-28ABE324D2F6}">
      <dgm:prSet/>
      <dgm:spPr/>
      <dgm:t>
        <a:bodyPr/>
        <a:lstStyle/>
        <a:p>
          <a:endParaRPr lang="en-US"/>
        </a:p>
      </dgm:t>
    </dgm:pt>
    <dgm:pt modelId="{564BBD13-191F-4D87-B748-A8CD0D82C4A9}" type="pres">
      <dgm:prSet presAssocID="{0E5FD784-A40F-4183-925D-DF3F31B5618A}" presName="linear" presStyleCnt="0">
        <dgm:presLayoutVars>
          <dgm:dir/>
          <dgm:animLvl val="lvl"/>
          <dgm:resizeHandles val="exact"/>
        </dgm:presLayoutVars>
      </dgm:prSet>
      <dgm:spPr/>
    </dgm:pt>
    <dgm:pt modelId="{609C4335-E87E-49C5-9CC2-6B4DF390A3B8}" type="pres">
      <dgm:prSet presAssocID="{F1389A89-9DD0-426C-BA55-42706D7666D5}" presName="parentLin" presStyleCnt="0"/>
      <dgm:spPr/>
    </dgm:pt>
    <dgm:pt modelId="{F04742A3-083C-4F0B-81B2-2E8D0A6347D9}" type="pres">
      <dgm:prSet presAssocID="{F1389A89-9DD0-426C-BA55-42706D7666D5}" presName="parentLeftMargin" presStyleLbl="node1" presStyleIdx="0" presStyleCnt="2"/>
      <dgm:spPr/>
    </dgm:pt>
    <dgm:pt modelId="{5D135D9D-37A6-41C0-BDD3-828B02AD0A30}" type="pres">
      <dgm:prSet presAssocID="{F1389A89-9DD0-426C-BA55-42706D7666D5}" presName="parentText" presStyleLbl="node1" presStyleIdx="0" presStyleCnt="2">
        <dgm:presLayoutVars>
          <dgm:chMax val="0"/>
          <dgm:bulletEnabled val="1"/>
        </dgm:presLayoutVars>
      </dgm:prSet>
      <dgm:spPr/>
    </dgm:pt>
    <dgm:pt modelId="{E09B4BF9-72FE-4DDB-BBA4-11B8F54E74D7}" type="pres">
      <dgm:prSet presAssocID="{F1389A89-9DD0-426C-BA55-42706D7666D5}" presName="negativeSpace" presStyleCnt="0"/>
      <dgm:spPr/>
    </dgm:pt>
    <dgm:pt modelId="{673224AC-BC55-4F96-8ED6-F1EF4B72F170}" type="pres">
      <dgm:prSet presAssocID="{F1389A89-9DD0-426C-BA55-42706D7666D5}" presName="childText" presStyleLbl="conFgAcc1" presStyleIdx="0" presStyleCnt="2">
        <dgm:presLayoutVars>
          <dgm:bulletEnabled val="1"/>
        </dgm:presLayoutVars>
      </dgm:prSet>
      <dgm:spPr/>
    </dgm:pt>
    <dgm:pt modelId="{5B5BC6BE-7C69-41BE-9F72-4BA5B9FB6BA5}" type="pres">
      <dgm:prSet presAssocID="{6B866EC7-167B-4246-AB31-297ECE2FCB56}" presName="spaceBetweenRectangles" presStyleCnt="0"/>
      <dgm:spPr/>
    </dgm:pt>
    <dgm:pt modelId="{738E8632-66F3-456F-8A7B-14DBC6132D5B}" type="pres">
      <dgm:prSet presAssocID="{410D9CEF-4162-4761-B09C-AAE4F5826550}" presName="parentLin" presStyleCnt="0"/>
      <dgm:spPr/>
    </dgm:pt>
    <dgm:pt modelId="{B65376C2-8EAF-493E-A0A5-9757E128B593}" type="pres">
      <dgm:prSet presAssocID="{410D9CEF-4162-4761-B09C-AAE4F5826550}" presName="parentLeftMargin" presStyleLbl="node1" presStyleIdx="0" presStyleCnt="2"/>
      <dgm:spPr/>
    </dgm:pt>
    <dgm:pt modelId="{787B45AE-A097-4B4A-9DAE-8FC51A25A3B3}" type="pres">
      <dgm:prSet presAssocID="{410D9CEF-4162-4761-B09C-AAE4F5826550}" presName="parentText" presStyleLbl="node1" presStyleIdx="1" presStyleCnt="2">
        <dgm:presLayoutVars>
          <dgm:chMax val="0"/>
          <dgm:bulletEnabled val="1"/>
        </dgm:presLayoutVars>
      </dgm:prSet>
      <dgm:spPr/>
    </dgm:pt>
    <dgm:pt modelId="{88EB623F-587D-434E-9B7F-B3027EFA548A}" type="pres">
      <dgm:prSet presAssocID="{410D9CEF-4162-4761-B09C-AAE4F5826550}" presName="negativeSpace" presStyleCnt="0"/>
      <dgm:spPr/>
    </dgm:pt>
    <dgm:pt modelId="{FD257356-5F0F-4B51-9CB5-448B807F4B43}" type="pres">
      <dgm:prSet presAssocID="{410D9CEF-4162-4761-B09C-AAE4F5826550}" presName="childText" presStyleLbl="conFgAcc1" presStyleIdx="1" presStyleCnt="2">
        <dgm:presLayoutVars>
          <dgm:bulletEnabled val="1"/>
        </dgm:presLayoutVars>
      </dgm:prSet>
      <dgm:spPr/>
    </dgm:pt>
  </dgm:ptLst>
  <dgm:cxnLst>
    <dgm:cxn modelId="{4B32BC06-01B5-4BEA-A481-05EB6D0A1236}" srcId="{0E5FD784-A40F-4183-925D-DF3F31B5618A}" destId="{F1389A89-9DD0-426C-BA55-42706D7666D5}" srcOrd="0" destOrd="0" parTransId="{C4B652AC-4BD1-44E2-88A5-F32700D42A2F}" sibTransId="{6B866EC7-167B-4246-AB31-297ECE2FCB56}"/>
    <dgm:cxn modelId="{5A1CCB07-8DF6-45FF-B369-F522512B4E41}" type="presOf" srcId="{3B0545A6-42A8-486B-87F3-2BA5246F0FAD}" destId="{673224AC-BC55-4F96-8ED6-F1EF4B72F170}" srcOrd="0" destOrd="3" presId="urn:microsoft.com/office/officeart/2005/8/layout/list1"/>
    <dgm:cxn modelId="{FB018412-A4AB-42A2-814D-28A421C7D5A3}" srcId="{F1389A89-9DD0-426C-BA55-42706D7666D5}" destId="{A48A51F4-EE13-41DE-B97C-5934F4CE7531}" srcOrd="0" destOrd="0" parTransId="{C2DADB61-FE20-43EF-92AB-3184427E7D42}" sibTransId="{48D94FB7-87C0-4D64-A4DD-2E2C29179641}"/>
    <dgm:cxn modelId="{CEC44626-9650-48FE-B1CE-CEAE3EE74E31}" type="presOf" srcId="{410D9CEF-4162-4761-B09C-AAE4F5826550}" destId="{B65376C2-8EAF-493E-A0A5-9757E128B593}" srcOrd="0" destOrd="0" presId="urn:microsoft.com/office/officeart/2005/8/layout/list1"/>
    <dgm:cxn modelId="{6FEE912E-EE15-4320-936E-3C8F1B0A37FC}" type="presOf" srcId="{B033D4F9-BECA-4C38-BCC5-9079C0AE7E3E}" destId="{673224AC-BC55-4F96-8ED6-F1EF4B72F170}" srcOrd="0" destOrd="2" presId="urn:microsoft.com/office/officeart/2005/8/layout/list1"/>
    <dgm:cxn modelId="{B89C3136-3B4D-4A2E-B6EC-39D19952AF3F}" type="presOf" srcId="{88D04F55-5C86-4939-98EE-0F2F1FFD1333}" destId="{FD257356-5F0F-4B51-9CB5-448B807F4B43}" srcOrd="0" destOrd="1" presId="urn:microsoft.com/office/officeart/2005/8/layout/list1"/>
    <dgm:cxn modelId="{B8FE3754-DB46-409E-8160-0E090083486C}" srcId="{410D9CEF-4162-4761-B09C-AAE4F5826550}" destId="{3A999181-5563-4291-818D-D9F37A229C80}" srcOrd="0" destOrd="0" parTransId="{0CA0BA18-BFEE-412F-B597-FD0CBAC72808}" sibTransId="{B186EF06-C3B7-4D99-8AE0-35D1F7CF4B78}"/>
    <dgm:cxn modelId="{0E6F4764-80B8-4859-B613-A72B434FE2E1}" type="presOf" srcId="{3A999181-5563-4291-818D-D9F37A229C80}" destId="{FD257356-5F0F-4B51-9CB5-448B807F4B43}" srcOrd="0" destOrd="0" presId="urn:microsoft.com/office/officeart/2005/8/layout/list1"/>
    <dgm:cxn modelId="{C5D45366-7F85-497F-9541-FCA937A9C91E}" type="presOf" srcId="{F1389A89-9DD0-426C-BA55-42706D7666D5}" destId="{5D135D9D-37A6-41C0-BDD3-828B02AD0A30}" srcOrd="1" destOrd="0" presId="urn:microsoft.com/office/officeart/2005/8/layout/list1"/>
    <dgm:cxn modelId="{C0751176-AC0F-4A9F-89EE-960D09BACBA7}" type="presOf" srcId="{84ED9318-C6C6-4DAE-8F5B-9E1B42B3ADB4}" destId="{673224AC-BC55-4F96-8ED6-F1EF4B72F170}" srcOrd="0" destOrd="1" presId="urn:microsoft.com/office/officeart/2005/8/layout/list1"/>
    <dgm:cxn modelId="{6D46387A-EF23-4628-A1AB-28ABE324D2F6}" srcId="{410D9CEF-4162-4761-B09C-AAE4F5826550}" destId="{88D04F55-5C86-4939-98EE-0F2F1FFD1333}" srcOrd="1" destOrd="0" parTransId="{11657E7A-05EF-4D55-AE69-49E2D94AA152}" sibTransId="{6FD1E82F-8CB2-4B1B-8ED7-B953807D25EE}"/>
    <dgm:cxn modelId="{BB99B187-A8B1-4967-BDFC-F6BD454FCB3F}" type="presOf" srcId="{A48A51F4-EE13-41DE-B97C-5934F4CE7531}" destId="{673224AC-BC55-4F96-8ED6-F1EF4B72F170}" srcOrd="0" destOrd="0" presId="urn:microsoft.com/office/officeart/2005/8/layout/list1"/>
    <dgm:cxn modelId="{42D16E93-CABC-4FEC-9F00-DD21D75EC3FA}" type="presOf" srcId="{F1389A89-9DD0-426C-BA55-42706D7666D5}" destId="{F04742A3-083C-4F0B-81B2-2E8D0A6347D9}" srcOrd="0" destOrd="0" presId="urn:microsoft.com/office/officeart/2005/8/layout/list1"/>
    <dgm:cxn modelId="{89C860AB-D048-4033-AD5B-2F8E5B61A553}" type="presOf" srcId="{410D9CEF-4162-4761-B09C-AAE4F5826550}" destId="{787B45AE-A097-4B4A-9DAE-8FC51A25A3B3}" srcOrd="1" destOrd="0" presId="urn:microsoft.com/office/officeart/2005/8/layout/list1"/>
    <dgm:cxn modelId="{DC6656C9-F5E1-4B93-8D9D-8206CB168410}" srcId="{F1389A89-9DD0-426C-BA55-42706D7666D5}" destId="{3B0545A6-42A8-486B-87F3-2BA5246F0FAD}" srcOrd="3" destOrd="0" parTransId="{5F427900-FAF4-4A93-96F2-77C010418DFE}" sibTransId="{BF041F86-D250-451D-B021-0E5031C32540}"/>
    <dgm:cxn modelId="{6A5A9AD8-D7FE-4AFC-B469-C4AFAD3F59A0}" srcId="{F1389A89-9DD0-426C-BA55-42706D7666D5}" destId="{84ED9318-C6C6-4DAE-8F5B-9E1B42B3ADB4}" srcOrd="1" destOrd="0" parTransId="{51EB48F7-B5CF-4ECC-94F0-E9150725794D}" sibTransId="{D4D57780-02D4-4037-B8CE-259665D2758D}"/>
    <dgm:cxn modelId="{5CA9ADD9-F180-4250-8925-733A8475C8FF}" srcId="{F1389A89-9DD0-426C-BA55-42706D7666D5}" destId="{B033D4F9-BECA-4C38-BCC5-9079C0AE7E3E}" srcOrd="2" destOrd="0" parTransId="{19FB976B-F4E3-44A6-9EFC-447F3947B6FE}" sibTransId="{A3DCAAFE-1769-457A-9690-8334ADBBE1D9}"/>
    <dgm:cxn modelId="{4CD4FFEE-A5F6-47F8-8620-14F83861F5FB}" srcId="{0E5FD784-A40F-4183-925D-DF3F31B5618A}" destId="{410D9CEF-4162-4761-B09C-AAE4F5826550}" srcOrd="1" destOrd="0" parTransId="{F4316B82-1BD3-485F-8695-80B49379AF96}" sibTransId="{189BDA50-0317-4A37-BFF1-4B7DF0F4E1E4}"/>
    <dgm:cxn modelId="{8A337BF3-4136-43DB-907A-91555155E899}" type="presOf" srcId="{0E5FD784-A40F-4183-925D-DF3F31B5618A}" destId="{564BBD13-191F-4D87-B748-A8CD0D82C4A9}" srcOrd="0" destOrd="0" presId="urn:microsoft.com/office/officeart/2005/8/layout/list1"/>
    <dgm:cxn modelId="{CC5110BB-85E3-4E1F-8BBC-F14D70D2230E}" type="presParOf" srcId="{564BBD13-191F-4D87-B748-A8CD0D82C4A9}" destId="{609C4335-E87E-49C5-9CC2-6B4DF390A3B8}" srcOrd="0" destOrd="0" presId="urn:microsoft.com/office/officeart/2005/8/layout/list1"/>
    <dgm:cxn modelId="{F80858B1-7360-4D94-9390-D8750893063F}" type="presParOf" srcId="{609C4335-E87E-49C5-9CC2-6B4DF390A3B8}" destId="{F04742A3-083C-4F0B-81B2-2E8D0A6347D9}" srcOrd="0" destOrd="0" presId="urn:microsoft.com/office/officeart/2005/8/layout/list1"/>
    <dgm:cxn modelId="{486B0549-16A7-4B8B-A515-41DBC7AC64DB}" type="presParOf" srcId="{609C4335-E87E-49C5-9CC2-6B4DF390A3B8}" destId="{5D135D9D-37A6-41C0-BDD3-828B02AD0A30}" srcOrd="1" destOrd="0" presId="urn:microsoft.com/office/officeart/2005/8/layout/list1"/>
    <dgm:cxn modelId="{682B5D88-BA0E-4C92-ABD3-5102825D0F3E}" type="presParOf" srcId="{564BBD13-191F-4D87-B748-A8CD0D82C4A9}" destId="{E09B4BF9-72FE-4DDB-BBA4-11B8F54E74D7}" srcOrd="1" destOrd="0" presId="urn:microsoft.com/office/officeart/2005/8/layout/list1"/>
    <dgm:cxn modelId="{416654A4-EAE1-49E6-B5E8-B652AD524396}" type="presParOf" srcId="{564BBD13-191F-4D87-B748-A8CD0D82C4A9}" destId="{673224AC-BC55-4F96-8ED6-F1EF4B72F170}" srcOrd="2" destOrd="0" presId="urn:microsoft.com/office/officeart/2005/8/layout/list1"/>
    <dgm:cxn modelId="{48F08923-B75B-4E55-93F1-5EC00F43E119}" type="presParOf" srcId="{564BBD13-191F-4D87-B748-A8CD0D82C4A9}" destId="{5B5BC6BE-7C69-41BE-9F72-4BA5B9FB6BA5}" srcOrd="3" destOrd="0" presId="urn:microsoft.com/office/officeart/2005/8/layout/list1"/>
    <dgm:cxn modelId="{19CC12BA-DFD3-4B53-84D1-D7351A72E75C}" type="presParOf" srcId="{564BBD13-191F-4D87-B748-A8CD0D82C4A9}" destId="{738E8632-66F3-456F-8A7B-14DBC6132D5B}" srcOrd="4" destOrd="0" presId="urn:microsoft.com/office/officeart/2005/8/layout/list1"/>
    <dgm:cxn modelId="{B211F427-217E-41AA-BC47-D2E2AE98F98C}" type="presParOf" srcId="{738E8632-66F3-456F-8A7B-14DBC6132D5B}" destId="{B65376C2-8EAF-493E-A0A5-9757E128B593}" srcOrd="0" destOrd="0" presId="urn:microsoft.com/office/officeart/2005/8/layout/list1"/>
    <dgm:cxn modelId="{D1707EFC-6DD9-4043-8EBF-DCE5890BE370}" type="presParOf" srcId="{738E8632-66F3-456F-8A7B-14DBC6132D5B}" destId="{787B45AE-A097-4B4A-9DAE-8FC51A25A3B3}" srcOrd="1" destOrd="0" presId="urn:microsoft.com/office/officeart/2005/8/layout/list1"/>
    <dgm:cxn modelId="{41ED8938-E667-489B-A779-8A46CCB9288F}" type="presParOf" srcId="{564BBD13-191F-4D87-B748-A8CD0D82C4A9}" destId="{88EB623F-587D-434E-9B7F-B3027EFA548A}" srcOrd="5" destOrd="0" presId="urn:microsoft.com/office/officeart/2005/8/layout/list1"/>
    <dgm:cxn modelId="{9B9B65DA-23EB-430C-B4F7-E66FEDDCDE6D}" type="presParOf" srcId="{564BBD13-191F-4D87-B748-A8CD0D82C4A9}" destId="{FD257356-5F0F-4B51-9CB5-448B807F4B4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0E5E1-EA3A-4461-9A08-3EA2506EAF99}">
      <dsp:nvSpPr>
        <dsp:cNvPr id="0" name=""/>
        <dsp:cNvSpPr/>
      </dsp:nvSpPr>
      <dsp:spPr>
        <a:xfrm rot="5400000">
          <a:off x="6589693" y="-26617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GB" sz="2000" kern="1200"/>
            <a:t>Many layers of multiplication</a:t>
          </a:r>
          <a:endParaRPr lang="en-US" sz="2000" kern="1200"/>
        </a:p>
        <a:p>
          <a:pPr marL="228600" lvl="1" indent="-228600" algn="l" defTabSz="889000">
            <a:lnSpc>
              <a:spcPct val="90000"/>
            </a:lnSpc>
            <a:spcBef>
              <a:spcPct val="0"/>
            </a:spcBef>
            <a:spcAft>
              <a:spcPct val="15000"/>
            </a:spcAft>
            <a:buChar char="•"/>
          </a:pPr>
          <a:r>
            <a:rPr lang="en-GB" sz="2000" kern="1200"/>
            <a:t>Millions of weights</a:t>
          </a:r>
          <a:endParaRPr lang="en-US" sz="2000" kern="1200"/>
        </a:p>
        <a:p>
          <a:pPr marL="228600" lvl="1" indent="-228600" algn="l" defTabSz="889000">
            <a:lnSpc>
              <a:spcPct val="90000"/>
            </a:lnSpc>
            <a:spcBef>
              <a:spcPct val="0"/>
            </a:spcBef>
            <a:spcAft>
              <a:spcPct val="15000"/>
            </a:spcAft>
            <a:buChar char="•"/>
          </a:pPr>
          <a:r>
            <a:rPr lang="en-GB" sz="2000" kern="1200"/>
            <a:t>Multiple non-linear transformations</a:t>
          </a:r>
          <a:endParaRPr lang="en-US" sz="2000" kern="1200"/>
        </a:p>
      </dsp:txBody>
      <dsp:txXfrm rot="-5400000">
        <a:off x="3785616" y="197117"/>
        <a:ext cx="6675221" cy="1012303"/>
      </dsp:txXfrm>
    </dsp:sp>
    <dsp:sp modelId="{021A10A2-FA1B-44B2-B1F5-D0527B1E8FA5}">
      <dsp:nvSpPr>
        <dsp:cNvPr id="0" name=""/>
        <dsp:cNvSpPr/>
      </dsp:nvSpPr>
      <dsp:spPr>
        <a:xfrm>
          <a:off x="0" y="2124"/>
          <a:ext cx="3785616" cy="140228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kern="1200"/>
            <a:t>Input output mapping is beyond human perception</a:t>
          </a:r>
          <a:endParaRPr lang="en-US" sz="2700" kern="1200"/>
        </a:p>
      </dsp:txBody>
      <dsp:txXfrm>
        <a:off x="68454" y="70578"/>
        <a:ext cx="3648708" cy="1265378"/>
      </dsp:txXfrm>
    </dsp:sp>
    <dsp:sp modelId="{B3A18177-194E-4958-A81E-86DEAB6E4B59}">
      <dsp:nvSpPr>
        <dsp:cNvPr id="0" name=""/>
        <dsp:cNvSpPr/>
      </dsp:nvSpPr>
      <dsp:spPr>
        <a:xfrm rot="5400000">
          <a:off x="6589693" y="-1189322"/>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GB" sz="2000" b="0" i="0" kern="1200"/>
            <a:t>The methods visualize features and concepts learned by a neural network, explain individual predictions and simplify neural networks.</a:t>
          </a:r>
          <a:endParaRPr lang="en-US" sz="2000" kern="1200"/>
        </a:p>
      </dsp:txBody>
      <dsp:txXfrm rot="-5400000">
        <a:off x="3785616" y="1669518"/>
        <a:ext cx="6675221" cy="1012303"/>
      </dsp:txXfrm>
    </dsp:sp>
    <dsp:sp modelId="{C5B934A2-C102-4C51-83B5-63E22451E638}">
      <dsp:nvSpPr>
        <dsp:cNvPr id="0" name=""/>
        <dsp:cNvSpPr/>
      </dsp:nvSpPr>
      <dsp:spPr>
        <a:xfrm>
          <a:off x="0" y="1474525"/>
          <a:ext cx="3785616" cy="140228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The main idea:</a:t>
          </a:r>
        </a:p>
      </dsp:txBody>
      <dsp:txXfrm>
        <a:off x="68454" y="1542979"/>
        <a:ext cx="3648708" cy="1265378"/>
      </dsp:txXfrm>
    </dsp:sp>
    <dsp:sp modelId="{85EFFB5E-C2FD-45CA-9B76-44F72D9CC3DB}">
      <dsp:nvSpPr>
        <dsp:cNvPr id="0" name=""/>
        <dsp:cNvSpPr/>
      </dsp:nvSpPr>
      <dsp:spPr>
        <a:xfrm rot="5400000">
          <a:off x="6589693" y="283077"/>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GB" sz="2000" kern="1200"/>
            <a:t>Which features are learned and where?</a:t>
          </a:r>
          <a:endParaRPr lang="en-US" sz="2000" kern="1200"/>
        </a:p>
        <a:p>
          <a:pPr marL="228600" lvl="1" indent="-228600" algn="l" defTabSz="889000">
            <a:lnSpc>
              <a:spcPct val="90000"/>
            </a:lnSpc>
            <a:spcBef>
              <a:spcPct val="0"/>
            </a:spcBef>
            <a:spcAft>
              <a:spcPct val="15000"/>
            </a:spcAft>
            <a:buChar char="•"/>
          </a:pPr>
          <a:r>
            <a:rPr lang="en-GB" sz="2000" kern="1200"/>
            <a:t>How to visualize them?</a:t>
          </a:r>
          <a:endParaRPr lang="en-US" sz="2000" kern="1200"/>
        </a:p>
      </dsp:txBody>
      <dsp:txXfrm rot="-5400000">
        <a:off x="3785616" y="3141918"/>
        <a:ext cx="6675221" cy="1012303"/>
      </dsp:txXfrm>
    </dsp:sp>
    <dsp:sp modelId="{E6AF87E6-645B-404A-918A-FBA40E57B30B}">
      <dsp:nvSpPr>
        <dsp:cNvPr id="0" name=""/>
        <dsp:cNvSpPr/>
      </dsp:nvSpPr>
      <dsp:spPr>
        <a:xfrm>
          <a:off x="0" y="2946926"/>
          <a:ext cx="3785616" cy="140228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GB" sz="2700" kern="1200"/>
            <a:t>Two main questions</a:t>
          </a:r>
          <a:endParaRPr lang="en-US" sz="2700" kern="1200"/>
        </a:p>
      </dsp:txBody>
      <dsp:txXfrm>
        <a:off x="68454" y="3015380"/>
        <a:ext cx="3648708"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A8B5D-F7B3-40CA-8017-78B4B7A90D3C}">
      <dsp:nvSpPr>
        <dsp:cNvPr id="0" name=""/>
        <dsp:cNvSpPr/>
      </dsp:nvSpPr>
      <dsp:spPr>
        <a:xfrm>
          <a:off x="0" y="320948"/>
          <a:ext cx="10515600" cy="1014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GB" sz="1400" b="0" i="0" kern="1200"/>
            <a:t>Many feature visualizations are abstract, lacking clear links to understandable human concepts.</a:t>
          </a:r>
          <a:endParaRPr lang="en-US" sz="1400" kern="1200"/>
        </a:p>
        <a:p>
          <a:pPr marL="114300" lvl="1" indent="-114300" algn="l" defTabSz="622300">
            <a:lnSpc>
              <a:spcPct val="90000"/>
            </a:lnSpc>
            <a:spcBef>
              <a:spcPct val="0"/>
            </a:spcBef>
            <a:spcAft>
              <a:spcPct val="15000"/>
            </a:spcAft>
            <a:buChar char="•"/>
          </a:pPr>
          <a:r>
            <a:rPr lang="en-GB" sz="1400" b="0" i="0" kern="1200"/>
            <a:t>Displaying feature visualizations alongside training data often provides limited insight, indicating only general attributes like color presence (e.g., "requires yellow").</a:t>
          </a:r>
          <a:endParaRPr lang="en-US" sz="1400" kern="1200"/>
        </a:p>
      </dsp:txBody>
      <dsp:txXfrm>
        <a:off x="0" y="320948"/>
        <a:ext cx="10515600" cy="1014300"/>
      </dsp:txXfrm>
    </dsp:sp>
    <dsp:sp modelId="{D94931E1-BD76-4372-96E2-A4965EC97CFA}">
      <dsp:nvSpPr>
        <dsp:cNvPr id="0" name=""/>
        <dsp:cNvSpPr/>
      </dsp:nvSpPr>
      <dsp:spPr>
        <a:xfrm>
          <a:off x="525780" y="114308"/>
          <a:ext cx="7360920" cy="4132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GB" sz="1400" b="1" i="0" kern="1200"/>
            <a:t>Feature Visualization Complexity</a:t>
          </a:r>
          <a:endParaRPr lang="en-US" sz="1400" kern="1200"/>
        </a:p>
      </dsp:txBody>
      <dsp:txXfrm>
        <a:off x="545955" y="134483"/>
        <a:ext cx="7320570" cy="372929"/>
      </dsp:txXfrm>
    </dsp:sp>
    <dsp:sp modelId="{782693CA-74ED-4A32-BDE9-5D062BE7AB77}">
      <dsp:nvSpPr>
        <dsp:cNvPr id="0" name=""/>
        <dsp:cNvSpPr/>
      </dsp:nvSpPr>
      <dsp:spPr>
        <a:xfrm>
          <a:off x="0" y="1617488"/>
          <a:ext cx="10515600"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GB" sz="1400" b="0" i="0" kern="1200"/>
            <a:t>High volume of units makes comprehensive analysis impractical:</a:t>
          </a:r>
          <a:endParaRPr lang="en-US" sz="1400" kern="1200"/>
        </a:p>
        <a:p>
          <a:pPr marL="228600" lvl="2" indent="-114300" algn="l" defTabSz="622300">
            <a:lnSpc>
              <a:spcPct val="90000"/>
            </a:lnSpc>
            <a:spcBef>
              <a:spcPct val="0"/>
            </a:spcBef>
            <a:spcAft>
              <a:spcPct val="15000"/>
            </a:spcAft>
            <a:buChar char="•"/>
          </a:pPr>
          <a:r>
            <a:rPr lang="en-GB" sz="1400" b="0" i="0" kern="1200"/>
            <a:t>Over 5000 channels across nine layers in Inception V1.</a:t>
          </a:r>
          <a:endParaRPr lang="en-US" sz="1400" kern="1200"/>
        </a:p>
        <a:p>
          <a:pPr marL="228600" lvl="2" indent="-114300" algn="l" defTabSz="622300">
            <a:lnSpc>
              <a:spcPct val="90000"/>
            </a:lnSpc>
            <a:spcBef>
              <a:spcPct val="0"/>
            </a:spcBef>
            <a:spcAft>
              <a:spcPct val="15000"/>
            </a:spcAft>
            <a:buChar char="•"/>
          </a:pPr>
          <a:r>
            <a:rPr lang="en-GB" sz="1400" b="0" i="0" kern="1200"/>
            <a:t>Visualizing both positive and negative activations, plus training images, could require displaying over 50,000 images.</a:t>
          </a:r>
          <a:endParaRPr lang="en-US" sz="1400" kern="1200"/>
        </a:p>
      </dsp:txBody>
      <dsp:txXfrm>
        <a:off x="0" y="1617488"/>
        <a:ext cx="10515600" cy="1058400"/>
      </dsp:txXfrm>
    </dsp:sp>
    <dsp:sp modelId="{F150433F-71CC-4F0A-9ABE-DE9F0690483D}">
      <dsp:nvSpPr>
        <dsp:cNvPr id="0" name=""/>
        <dsp:cNvSpPr/>
      </dsp:nvSpPr>
      <dsp:spPr>
        <a:xfrm>
          <a:off x="525780" y="1410849"/>
          <a:ext cx="7360920" cy="4132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GB" sz="1400" b="1" i="0" kern="1200"/>
            <a:t>Volume of Data</a:t>
          </a:r>
          <a:endParaRPr lang="en-US" sz="1400" kern="1200"/>
        </a:p>
      </dsp:txBody>
      <dsp:txXfrm>
        <a:off x="545955" y="1431024"/>
        <a:ext cx="7320570" cy="372929"/>
      </dsp:txXfrm>
    </dsp:sp>
    <dsp:sp modelId="{B681F53C-83CF-41A8-A179-5C512C407E91}">
      <dsp:nvSpPr>
        <dsp:cNvPr id="0" name=""/>
        <dsp:cNvSpPr/>
      </dsp:nvSpPr>
      <dsp:spPr>
        <a:xfrm>
          <a:off x="0" y="2958129"/>
          <a:ext cx="10515600" cy="1278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GB" sz="1400" b="0" i="0" kern="1200"/>
            <a:t>Feature visualizations can create an illusion of understanding neural network operations.</a:t>
          </a:r>
          <a:endParaRPr lang="en-US" sz="1400" kern="1200"/>
        </a:p>
        <a:p>
          <a:pPr marL="114300" lvl="1" indent="-114300" algn="l" defTabSz="622300">
            <a:lnSpc>
              <a:spcPct val="90000"/>
            </a:lnSpc>
            <a:spcBef>
              <a:spcPct val="0"/>
            </a:spcBef>
            <a:spcAft>
              <a:spcPct val="15000"/>
            </a:spcAft>
            <a:buChar char="•"/>
          </a:pPr>
          <a:r>
            <a:rPr lang="en-GB" sz="1400" b="0" i="0" kern="1200"/>
            <a:t>Complex interactions and lack of clear concept linkage make true interpretability elusive:</a:t>
          </a:r>
          <a:endParaRPr lang="en-US" sz="1400" kern="1200"/>
        </a:p>
        <a:p>
          <a:pPr marL="228600" lvl="2" indent="-114300" algn="l" defTabSz="622300">
            <a:lnSpc>
              <a:spcPct val="90000"/>
            </a:lnSpc>
            <a:spcBef>
              <a:spcPct val="0"/>
            </a:spcBef>
            <a:spcAft>
              <a:spcPct val="15000"/>
            </a:spcAft>
            <a:buChar char="•"/>
          </a:pPr>
          <a:r>
            <a:rPr lang="en-GB" sz="1400" b="0" i="0" kern="1200"/>
            <a:t>Many units do not correspond to any human-recognizable concept.</a:t>
          </a:r>
          <a:endParaRPr lang="en-US" sz="1400" kern="1200"/>
        </a:p>
        <a:p>
          <a:pPr marL="228600" lvl="2" indent="-114300" algn="l" defTabSz="622300">
            <a:lnSpc>
              <a:spcPct val="90000"/>
            </a:lnSpc>
            <a:spcBef>
              <a:spcPct val="0"/>
            </a:spcBef>
            <a:spcAft>
              <a:spcPct val="15000"/>
            </a:spcAft>
            <a:buChar char="•"/>
          </a:pPr>
          <a:r>
            <a:rPr lang="en-GB" sz="1400" b="0" i="0" kern="1200"/>
            <a:t>Positive and negative activations often indicate unrelated features.</a:t>
          </a:r>
          <a:endParaRPr lang="en-US" sz="1400" kern="1200"/>
        </a:p>
      </dsp:txBody>
      <dsp:txXfrm>
        <a:off x="0" y="2958129"/>
        <a:ext cx="10515600" cy="1278900"/>
      </dsp:txXfrm>
    </dsp:sp>
    <dsp:sp modelId="{CA4645D3-CD23-409C-8863-DEE8CC2C1DC2}">
      <dsp:nvSpPr>
        <dsp:cNvPr id="0" name=""/>
        <dsp:cNvSpPr/>
      </dsp:nvSpPr>
      <dsp:spPr>
        <a:xfrm>
          <a:off x="525780" y="2751489"/>
          <a:ext cx="7360920" cy="4132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GB" sz="1400" b="1" i="0" kern="1200"/>
            <a:t>Interpretability Issues</a:t>
          </a:r>
          <a:endParaRPr lang="en-US" sz="1400" kern="1200"/>
        </a:p>
      </dsp:txBody>
      <dsp:txXfrm>
        <a:off x="545955" y="2771664"/>
        <a:ext cx="7320570" cy="3729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2F19D-6989-4F2E-8C0D-242C138BBFF1}">
      <dsp:nvSpPr>
        <dsp:cNvPr id="0" name=""/>
        <dsp:cNvSpPr/>
      </dsp:nvSpPr>
      <dsp:spPr>
        <a:xfrm>
          <a:off x="2103120" y="1359"/>
          <a:ext cx="8412480" cy="13937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354022" rIns="163225" bIns="354022" numCol="1" spcCol="1270" anchor="ctr" anchorCtr="0">
          <a:noAutofit/>
        </a:bodyPr>
        <a:lstStyle/>
        <a:p>
          <a:pPr marL="0" lvl="0" indent="0" algn="l" defTabSz="1066800">
            <a:lnSpc>
              <a:spcPct val="90000"/>
            </a:lnSpc>
            <a:spcBef>
              <a:spcPct val="0"/>
            </a:spcBef>
            <a:spcAft>
              <a:spcPct val="35000"/>
            </a:spcAft>
            <a:buNone/>
          </a:pPr>
          <a:r>
            <a:rPr lang="en-US" sz="2400" kern="1200"/>
            <a:t>Get images with human-labeled visual concepts, from stripes to skyscrapers</a:t>
          </a:r>
        </a:p>
      </dsp:txBody>
      <dsp:txXfrm>
        <a:off x="2103120" y="1359"/>
        <a:ext cx="8412480" cy="1393787"/>
      </dsp:txXfrm>
    </dsp:sp>
    <dsp:sp modelId="{7B22D1D1-E6A0-4072-89CE-97F026DAFE7A}">
      <dsp:nvSpPr>
        <dsp:cNvPr id="0" name=""/>
        <dsp:cNvSpPr/>
      </dsp:nvSpPr>
      <dsp:spPr>
        <a:xfrm>
          <a:off x="0" y="1359"/>
          <a:ext cx="2103120" cy="139378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137675" rIns="111290" bIns="137675" numCol="1" spcCol="1270" anchor="ctr" anchorCtr="0">
          <a:noAutofit/>
        </a:bodyPr>
        <a:lstStyle/>
        <a:p>
          <a:pPr marL="0" lvl="0" indent="0" algn="ctr" defTabSz="1244600">
            <a:lnSpc>
              <a:spcPct val="90000"/>
            </a:lnSpc>
            <a:spcBef>
              <a:spcPct val="0"/>
            </a:spcBef>
            <a:spcAft>
              <a:spcPct val="35000"/>
            </a:spcAft>
            <a:buNone/>
          </a:pPr>
          <a:r>
            <a:rPr lang="en-US" sz="2800" kern="1200"/>
            <a:t>Get</a:t>
          </a:r>
        </a:p>
      </dsp:txBody>
      <dsp:txXfrm>
        <a:off x="0" y="1359"/>
        <a:ext cx="2103120" cy="1393787"/>
      </dsp:txXfrm>
    </dsp:sp>
    <dsp:sp modelId="{649814B5-8A6A-4035-A73D-8A0DDFE0DF0B}">
      <dsp:nvSpPr>
        <dsp:cNvPr id="0" name=""/>
        <dsp:cNvSpPr/>
      </dsp:nvSpPr>
      <dsp:spPr>
        <a:xfrm>
          <a:off x="2103120" y="1478775"/>
          <a:ext cx="8412480" cy="13937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354022" rIns="163225" bIns="354022" numCol="1" spcCol="1270" anchor="ctr" anchorCtr="0">
          <a:noAutofit/>
        </a:bodyPr>
        <a:lstStyle/>
        <a:p>
          <a:pPr marL="0" lvl="0" indent="0" algn="l" defTabSz="1066800">
            <a:lnSpc>
              <a:spcPct val="90000"/>
            </a:lnSpc>
            <a:spcBef>
              <a:spcPct val="0"/>
            </a:spcBef>
            <a:spcAft>
              <a:spcPct val="35000"/>
            </a:spcAft>
            <a:buNone/>
          </a:pPr>
          <a:r>
            <a:rPr lang="en-US" sz="2400" kern="1200"/>
            <a:t>Measure the CNN channel activations for these images.</a:t>
          </a:r>
        </a:p>
      </dsp:txBody>
      <dsp:txXfrm>
        <a:off x="2103120" y="1478775"/>
        <a:ext cx="8412480" cy="1393787"/>
      </dsp:txXfrm>
    </dsp:sp>
    <dsp:sp modelId="{D96B6BCC-9E93-48F2-8672-46DB2504334B}">
      <dsp:nvSpPr>
        <dsp:cNvPr id="0" name=""/>
        <dsp:cNvSpPr/>
      </dsp:nvSpPr>
      <dsp:spPr>
        <a:xfrm>
          <a:off x="0" y="1478775"/>
          <a:ext cx="2103120" cy="139378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137675" rIns="111290" bIns="137675" numCol="1" spcCol="1270" anchor="ctr" anchorCtr="0">
          <a:noAutofit/>
        </a:bodyPr>
        <a:lstStyle/>
        <a:p>
          <a:pPr marL="0" lvl="0" indent="0" algn="ctr" defTabSz="1244600">
            <a:lnSpc>
              <a:spcPct val="90000"/>
            </a:lnSpc>
            <a:spcBef>
              <a:spcPct val="0"/>
            </a:spcBef>
            <a:spcAft>
              <a:spcPct val="35000"/>
            </a:spcAft>
            <a:buNone/>
          </a:pPr>
          <a:r>
            <a:rPr lang="en-US" sz="2800" kern="1200"/>
            <a:t>Measure</a:t>
          </a:r>
        </a:p>
      </dsp:txBody>
      <dsp:txXfrm>
        <a:off x="0" y="1478775"/>
        <a:ext cx="2103120" cy="1393787"/>
      </dsp:txXfrm>
    </dsp:sp>
    <dsp:sp modelId="{6BAC0825-3416-406C-973E-C1DBF71EFD49}">
      <dsp:nvSpPr>
        <dsp:cNvPr id="0" name=""/>
        <dsp:cNvSpPr/>
      </dsp:nvSpPr>
      <dsp:spPr>
        <a:xfrm>
          <a:off x="2103120" y="2956190"/>
          <a:ext cx="8412480" cy="13937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354022" rIns="163225" bIns="354022" numCol="1" spcCol="1270" anchor="ctr" anchorCtr="0">
          <a:noAutofit/>
        </a:bodyPr>
        <a:lstStyle/>
        <a:p>
          <a:pPr marL="0" lvl="0" indent="0" algn="l" defTabSz="1066800">
            <a:lnSpc>
              <a:spcPct val="90000"/>
            </a:lnSpc>
            <a:spcBef>
              <a:spcPct val="0"/>
            </a:spcBef>
            <a:spcAft>
              <a:spcPct val="35000"/>
            </a:spcAft>
            <a:buNone/>
          </a:pPr>
          <a:r>
            <a:rPr lang="en-US" sz="2400" kern="1200"/>
            <a:t>Quantify the alignment of activations and labeled concepts.</a:t>
          </a:r>
        </a:p>
      </dsp:txBody>
      <dsp:txXfrm>
        <a:off x="2103120" y="2956190"/>
        <a:ext cx="8412480" cy="1393787"/>
      </dsp:txXfrm>
    </dsp:sp>
    <dsp:sp modelId="{4236368E-3704-45BD-B8A9-10DF7963E506}">
      <dsp:nvSpPr>
        <dsp:cNvPr id="0" name=""/>
        <dsp:cNvSpPr/>
      </dsp:nvSpPr>
      <dsp:spPr>
        <a:xfrm>
          <a:off x="0" y="2956190"/>
          <a:ext cx="2103120" cy="139378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137675" rIns="111290" bIns="137675" numCol="1" spcCol="1270" anchor="ctr" anchorCtr="0">
          <a:noAutofit/>
        </a:bodyPr>
        <a:lstStyle/>
        <a:p>
          <a:pPr marL="0" lvl="0" indent="0" algn="ctr" defTabSz="1244600">
            <a:lnSpc>
              <a:spcPct val="90000"/>
            </a:lnSpc>
            <a:spcBef>
              <a:spcPct val="0"/>
            </a:spcBef>
            <a:spcAft>
              <a:spcPct val="35000"/>
            </a:spcAft>
            <a:buNone/>
          </a:pPr>
          <a:r>
            <a:rPr lang="en-US" sz="2800" kern="1200"/>
            <a:t>Quantify</a:t>
          </a:r>
        </a:p>
      </dsp:txBody>
      <dsp:txXfrm>
        <a:off x="0" y="2956190"/>
        <a:ext cx="2103120" cy="13937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39D0C-60B1-43AD-801A-80290211F051}">
      <dsp:nvSpPr>
        <dsp:cNvPr id="0" name=""/>
        <dsp:cNvSpPr/>
      </dsp:nvSpPr>
      <dsp:spPr>
        <a:xfrm>
          <a:off x="0" y="66788"/>
          <a:ext cx="1051560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b="1"/>
          </a:pPr>
          <a:r>
            <a:rPr lang="en-GB" sz="1600" b="1" i="0" kern="1200"/>
            <a:t>Feature Visualization Complexity</a:t>
          </a:r>
          <a:endParaRPr lang="en-US" sz="1600" kern="1200"/>
        </a:p>
      </dsp:txBody>
      <dsp:txXfrm>
        <a:off x="18734" y="85522"/>
        <a:ext cx="10478132" cy="346292"/>
      </dsp:txXfrm>
    </dsp:sp>
    <dsp:sp modelId="{0B20DCE9-889C-4F3B-ABA8-A0C828807528}">
      <dsp:nvSpPr>
        <dsp:cNvPr id="0" name=""/>
        <dsp:cNvSpPr/>
      </dsp:nvSpPr>
      <dsp:spPr>
        <a:xfrm>
          <a:off x="0" y="450549"/>
          <a:ext cx="1051560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b="0" i="0" kern="1200"/>
            <a:t>Many feature visualizations are abstract, lacking clear links to understandable human concepts.</a:t>
          </a:r>
          <a:endParaRPr lang="en-US" sz="1200" kern="1200"/>
        </a:p>
        <a:p>
          <a:pPr marL="114300" lvl="1" indent="-114300" algn="l" defTabSz="533400">
            <a:lnSpc>
              <a:spcPct val="90000"/>
            </a:lnSpc>
            <a:spcBef>
              <a:spcPct val="0"/>
            </a:spcBef>
            <a:spcAft>
              <a:spcPct val="20000"/>
            </a:spcAft>
            <a:buChar char="•"/>
          </a:pPr>
          <a:r>
            <a:rPr lang="en-GB" sz="1200" b="0" i="0" kern="1200"/>
            <a:t>Displaying feature visualizations alongside training data often provides limited insight, indicating only general attributes like color presence (e.g., "requires yellow").</a:t>
          </a:r>
          <a:endParaRPr lang="en-US" sz="1200" kern="1200"/>
        </a:p>
      </dsp:txBody>
      <dsp:txXfrm>
        <a:off x="0" y="450549"/>
        <a:ext cx="10515600" cy="596160"/>
      </dsp:txXfrm>
    </dsp:sp>
    <dsp:sp modelId="{719A91FA-9B90-4AC1-B5FF-B36BB750DFB9}">
      <dsp:nvSpPr>
        <dsp:cNvPr id="0" name=""/>
        <dsp:cNvSpPr/>
      </dsp:nvSpPr>
      <dsp:spPr>
        <a:xfrm>
          <a:off x="0" y="1046709"/>
          <a:ext cx="1051560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b="1"/>
          </a:pPr>
          <a:r>
            <a:rPr lang="en-GB" sz="1600" b="1" i="0" kern="1200"/>
            <a:t>Volume of Data</a:t>
          </a:r>
          <a:endParaRPr lang="en-US" sz="1600" kern="1200"/>
        </a:p>
      </dsp:txBody>
      <dsp:txXfrm>
        <a:off x="18734" y="1065443"/>
        <a:ext cx="10478132" cy="346292"/>
      </dsp:txXfrm>
    </dsp:sp>
    <dsp:sp modelId="{B55A862B-F454-4DDD-A86F-ACFB797D4532}">
      <dsp:nvSpPr>
        <dsp:cNvPr id="0" name=""/>
        <dsp:cNvSpPr/>
      </dsp:nvSpPr>
      <dsp:spPr>
        <a:xfrm>
          <a:off x="0" y="1430469"/>
          <a:ext cx="1051560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b="0" i="0" kern="1200"/>
            <a:t>High volume of units makes comprehensive analysis impractical:</a:t>
          </a:r>
          <a:endParaRPr lang="en-US" sz="1200" kern="1200"/>
        </a:p>
        <a:p>
          <a:pPr marL="228600" lvl="2" indent="-114300" algn="l" defTabSz="533400">
            <a:lnSpc>
              <a:spcPct val="90000"/>
            </a:lnSpc>
            <a:spcBef>
              <a:spcPct val="0"/>
            </a:spcBef>
            <a:spcAft>
              <a:spcPct val="20000"/>
            </a:spcAft>
            <a:buChar char="•"/>
          </a:pPr>
          <a:r>
            <a:rPr lang="en-GB" sz="1200" b="0" i="0" kern="1200"/>
            <a:t>Over 5000 channels across nine layers in Inception V1.</a:t>
          </a:r>
          <a:endParaRPr lang="en-US" sz="1200" kern="1200"/>
        </a:p>
        <a:p>
          <a:pPr marL="228600" lvl="2" indent="-114300" algn="l" defTabSz="533400">
            <a:lnSpc>
              <a:spcPct val="90000"/>
            </a:lnSpc>
            <a:spcBef>
              <a:spcPct val="0"/>
            </a:spcBef>
            <a:spcAft>
              <a:spcPct val="20000"/>
            </a:spcAft>
            <a:buChar char="•"/>
          </a:pPr>
          <a:r>
            <a:rPr lang="en-GB" sz="1200" b="0" i="0" kern="1200"/>
            <a:t>Visualizing both positive and negative activations, plus training images, could require displaying over 50,000 images.</a:t>
          </a:r>
          <a:endParaRPr lang="en-US" sz="1200" kern="1200"/>
        </a:p>
      </dsp:txBody>
      <dsp:txXfrm>
        <a:off x="0" y="1430469"/>
        <a:ext cx="10515600" cy="629280"/>
      </dsp:txXfrm>
    </dsp:sp>
    <dsp:sp modelId="{E223D9BC-E989-4D7F-9D0F-9083AFD023AC}">
      <dsp:nvSpPr>
        <dsp:cNvPr id="0" name=""/>
        <dsp:cNvSpPr/>
      </dsp:nvSpPr>
      <dsp:spPr>
        <a:xfrm>
          <a:off x="0" y="2059749"/>
          <a:ext cx="1051560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b="1"/>
          </a:pPr>
          <a:r>
            <a:rPr lang="en-GB" sz="1600" b="1" i="0" kern="1200"/>
            <a:t>Interpretability Issues</a:t>
          </a:r>
          <a:endParaRPr lang="en-US" sz="1600" kern="1200"/>
        </a:p>
      </dsp:txBody>
      <dsp:txXfrm>
        <a:off x="18734" y="2078483"/>
        <a:ext cx="10478132" cy="346292"/>
      </dsp:txXfrm>
    </dsp:sp>
    <dsp:sp modelId="{244D960C-C86E-49ED-8936-571A9B90B086}">
      <dsp:nvSpPr>
        <dsp:cNvPr id="0" name=""/>
        <dsp:cNvSpPr/>
      </dsp:nvSpPr>
      <dsp:spPr>
        <a:xfrm>
          <a:off x="0" y="2443509"/>
          <a:ext cx="10515600"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b="0" i="0" kern="1200"/>
            <a:t>Feature visualizations can create an illusion of understanding neural network operations.</a:t>
          </a:r>
          <a:endParaRPr lang="en-US" sz="1200" kern="1200"/>
        </a:p>
        <a:p>
          <a:pPr marL="114300" lvl="1" indent="-114300" algn="l" defTabSz="533400">
            <a:lnSpc>
              <a:spcPct val="90000"/>
            </a:lnSpc>
            <a:spcBef>
              <a:spcPct val="0"/>
            </a:spcBef>
            <a:spcAft>
              <a:spcPct val="20000"/>
            </a:spcAft>
            <a:buChar char="•"/>
          </a:pPr>
          <a:r>
            <a:rPr lang="en-GB" sz="1200" b="0" i="0" kern="1200"/>
            <a:t>Complex interactions and lack of clear concept linkage make true interpretability elusive:</a:t>
          </a:r>
          <a:endParaRPr lang="en-US" sz="1200" kern="1200"/>
        </a:p>
        <a:p>
          <a:pPr marL="228600" lvl="2" indent="-114300" algn="l" defTabSz="533400">
            <a:lnSpc>
              <a:spcPct val="90000"/>
            </a:lnSpc>
            <a:spcBef>
              <a:spcPct val="0"/>
            </a:spcBef>
            <a:spcAft>
              <a:spcPct val="20000"/>
            </a:spcAft>
            <a:buChar char="•"/>
          </a:pPr>
          <a:r>
            <a:rPr lang="en-GB" sz="1200" b="0" i="0" kern="1200"/>
            <a:t>Many units do not correspond to any human-recognizable concept.</a:t>
          </a:r>
          <a:endParaRPr lang="en-US" sz="1200" kern="1200"/>
        </a:p>
        <a:p>
          <a:pPr marL="228600" lvl="2" indent="-114300" algn="l" defTabSz="533400">
            <a:lnSpc>
              <a:spcPct val="90000"/>
            </a:lnSpc>
            <a:spcBef>
              <a:spcPct val="0"/>
            </a:spcBef>
            <a:spcAft>
              <a:spcPct val="20000"/>
            </a:spcAft>
            <a:buChar char="•"/>
          </a:pPr>
          <a:r>
            <a:rPr lang="en-GB" sz="1200" b="0" i="0" kern="1200"/>
            <a:t>Positive and negative activations often indicate unrelated features.</a:t>
          </a:r>
          <a:endParaRPr lang="en-US" sz="1200" kern="1200"/>
        </a:p>
      </dsp:txBody>
      <dsp:txXfrm>
        <a:off x="0" y="2443509"/>
        <a:ext cx="10515600" cy="828000"/>
      </dsp:txXfrm>
    </dsp:sp>
    <dsp:sp modelId="{40D04AC3-23AD-4392-B3C5-01547D718278}">
      <dsp:nvSpPr>
        <dsp:cNvPr id="0" name=""/>
        <dsp:cNvSpPr/>
      </dsp:nvSpPr>
      <dsp:spPr>
        <a:xfrm>
          <a:off x="0" y="3271509"/>
          <a:ext cx="1051560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b="1"/>
          </a:pPr>
          <a:r>
            <a:rPr lang="en-GB" sz="1600" b="1" i="0" kern="1200"/>
            <a:t>Network Dissection Limitations</a:t>
          </a:r>
          <a:endParaRPr lang="en-US" sz="1600" kern="1200"/>
        </a:p>
      </dsp:txBody>
      <dsp:txXfrm>
        <a:off x="18734" y="3290243"/>
        <a:ext cx="10478132" cy="346292"/>
      </dsp:txXfrm>
    </dsp:sp>
    <dsp:sp modelId="{B0F2E0CD-CBB4-4E6D-8ED9-76D9CABA3492}">
      <dsp:nvSpPr>
        <dsp:cNvPr id="0" name=""/>
        <dsp:cNvSpPr/>
      </dsp:nvSpPr>
      <dsp:spPr>
        <a:xfrm>
          <a:off x="0" y="3655269"/>
          <a:ext cx="1051560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b="0" i="0" kern="1200"/>
            <a:t>Requires extensively labeled datasets, with each pixel annotated—resource-intensive.</a:t>
          </a:r>
          <a:endParaRPr lang="en-US" sz="1200" kern="1200"/>
        </a:p>
        <a:p>
          <a:pPr marL="114300" lvl="1" indent="-114300" algn="l" defTabSz="533400">
            <a:lnSpc>
              <a:spcPct val="90000"/>
            </a:lnSpc>
            <a:spcBef>
              <a:spcPct val="0"/>
            </a:spcBef>
            <a:spcAft>
              <a:spcPct val="20000"/>
            </a:spcAft>
            <a:buChar char="•"/>
          </a:pPr>
          <a:r>
            <a:rPr lang="en-GB" sz="1200" b="0" i="0" kern="1200"/>
            <a:t>Traditionally aligns only with positive activations, potentially missing insights from negative activations.</a:t>
          </a:r>
          <a:endParaRPr lang="en-US" sz="1200" kern="1200"/>
        </a:p>
        <a:p>
          <a:pPr marL="114300" lvl="1" indent="-114300" algn="l" defTabSz="533400">
            <a:lnSpc>
              <a:spcPct val="90000"/>
            </a:lnSpc>
            <a:spcBef>
              <a:spcPct val="0"/>
            </a:spcBef>
            <a:spcAft>
              <a:spcPct val="20000"/>
            </a:spcAft>
            <a:buChar char="•"/>
          </a:pPr>
          <a:r>
            <a:rPr lang="en-GB" sz="1200" b="0" i="0" kern="1200"/>
            <a:t>Even in detailed architectures like ResNet or Inception, units may respond to the same concept or none, with moderate Intersection over Union (IoU) scores.</a:t>
          </a:r>
          <a:endParaRPr lang="en-US" sz="1200" kern="1200"/>
        </a:p>
      </dsp:txBody>
      <dsp:txXfrm>
        <a:off x="0" y="3655269"/>
        <a:ext cx="10515600" cy="629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BFB77-697D-4A77-96F0-792EF6E2632C}">
      <dsp:nvSpPr>
        <dsp:cNvPr id="0" name=""/>
        <dsp:cNvSpPr/>
      </dsp:nvSpPr>
      <dsp:spPr>
        <a:xfrm>
          <a:off x="0" y="0"/>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F2E27B-779A-4257-B1BE-AD2B379C07F6}">
      <dsp:nvSpPr>
        <dsp:cNvPr id="0" name=""/>
        <dsp:cNvSpPr/>
      </dsp:nvSpPr>
      <dsp:spPr>
        <a:xfrm>
          <a:off x="0" y="0"/>
          <a:ext cx="6172199" cy="1218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dirty="0"/>
            <a:t>Works only </a:t>
          </a:r>
          <a:r>
            <a:rPr lang="en-US" sz="2500" b="1" i="0" kern="1200" baseline="0" dirty="0"/>
            <a:t>locally</a:t>
          </a:r>
          <a:r>
            <a:rPr lang="en-US" sz="2500" b="0" i="0" kern="1200" baseline="0" dirty="0"/>
            <a:t> around </a:t>
          </a:r>
          <a14:m xmlns:a14="http://schemas.microsoft.com/office/drawing/2010/main">
            <m:oMath xmlns:m="http://schemas.openxmlformats.org/officeDocument/2006/math">
              <m:sSub>
                <m:sSubPr>
                  <m:ctrlPr>
                    <a:rPr lang="en-US" sz="2500" b="0" i="1" kern="1200" baseline="0" dirty="0">
                      <a:latin typeface="Cambria Math" panose="02040503050406030204" pitchFamily="18" charset="0"/>
                    </a:rPr>
                  </m:ctrlPr>
                </m:sSubPr>
                <m:e>
                  <m:r>
                    <a:rPr lang="en-US" sz="2500" b="0" i="1" kern="1200" baseline="0" dirty="0" smtClean="0">
                      <a:latin typeface="Cambria Math" panose="02040503050406030204" pitchFamily="18" charset="0"/>
                    </a:rPr>
                    <m:t>𝐼</m:t>
                  </m:r>
                </m:e>
                <m:sub>
                  <m:r>
                    <a:rPr lang="en-US" sz="2500" b="0" i="1" kern="1200" baseline="0" dirty="0" smtClean="0">
                      <a:latin typeface="Cambria Math" panose="02040503050406030204" pitchFamily="18" charset="0"/>
                    </a:rPr>
                    <m:t>0</m:t>
                  </m:r>
                </m:sub>
              </m:sSub>
            </m:oMath>
          </a14:m>
          <a:r>
            <a:rPr lang="en-US" sz="2500" b="0" i="0" kern="1200" baseline="0" dirty="0"/>
            <a:t>​.</a:t>
          </a:r>
          <a:endParaRPr lang="en-US" sz="2500" kern="1200" dirty="0"/>
        </a:p>
      </dsp:txBody>
      <dsp:txXfrm>
        <a:off x="0" y="0"/>
        <a:ext cx="6172199" cy="1218406"/>
      </dsp:txXfrm>
    </dsp:sp>
    <dsp:sp modelId="{E6C377E4-49B4-42D6-ABEF-FC27519111C9}">
      <dsp:nvSpPr>
        <dsp:cNvPr id="0" name=""/>
        <dsp:cNvSpPr/>
      </dsp:nvSpPr>
      <dsp:spPr>
        <a:xfrm>
          <a:off x="0" y="1218406"/>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B2B55-33B3-4B65-9C61-232E90B2753F}">
      <dsp:nvSpPr>
        <dsp:cNvPr id="0" name=""/>
        <dsp:cNvSpPr/>
      </dsp:nvSpPr>
      <dsp:spPr>
        <a:xfrm>
          <a:off x="0" y="1218406"/>
          <a:ext cx="6172199" cy="1218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a:t>Deep networks are </a:t>
          </a:r>
          <a:r>
            <a:rPr lang="en-US" sz="2500" b="1" i="0" kern="1200" baseline="0"/>
            <a:t>highly nonlinear</a:t>
          </a:r>
          <a:r>
            <a:rPr lang="en-US" sz="2500" b="0" i="0" kern="1200" baseline="0"/>
            <a:t> — single expansion can’t follow their internal structure.</a:t>
          </a:r>
          <a:endParaRPr lang="en-US" sz="2500" kern="1200"/>
        </a:p>
      </dsp:txBody>
      <dsp:txXfrm>
        <a:off x="0" y="1218406"/>
        <a:ext cx="6172199" cy="1218406"/>
      </dsp:txXfrm>
    </dsp:sp>
    <dsp:sp modelId="{0D0C5E74-9791-4CCC-8249-93A99293FD5C}">
      <dsp:nvSpPr>
        <dsp:cNvPr id="0" name=""/>
        <dsp:cNvSpPr/>
      </dsp:nvSpPr>
      <dsp:spPr>
        <a:xfrm>
          <a:off x="0" y="2436812"/>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15FBAE-90A9-4FFA-AE72-EBE00311381D}">
      <dsp:nvSpPr>
        <dsp:cNvPr id="0" name=""/>
        <dsp:cNvSpPr/>
      </dsp:nvSpPr>
      <dsp:spPr>
        <a:xfrm>
          <a:off x="0" y="2436812"/>
          <a:ext cx="6172199" cy="1218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a:t>Doesn’t account for how activations interact </a:t>
          </a:r>
          <a:r>
            <a:rPr lang="en-US" sz="2500" b="1" i="0" kern="1200" baseline="0"/>
            <a:t>across layers</a:t>
          </a:r>
          <a:r>
            <a:rPr lang="en-US" sz="2500" b="0" i="0" kern="1200" baseline="0"/>
            <a:t>.</a:t>
          </a:r>
          <a:endParaRPr lang="en-US" sz="2500" kern="1200"/>
        </a:p>
      </dsp:txBody>
      <dsp:txXfrm>
        <a:off x="0" y="2436812"/>
        <a:ext cx="6172199" cy="1218406"/>
      </dsp:txXfrm>
    </dsp:sp>
    <dsp:sp modelId="{4654C046-D97C-4140-9D9B-6A131BDFD6E9}">
      <dsp:nvSpPr>
        <dsp:cNvPr id="0" name=""/>
        <dsp:cNvSpPr/>
      </dsp:nvSpPr>
      <dsp:spPr>
        <a:xfrm>
          <a:off x="0" y="3655218"/>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B1124-3B59-49C7-9E0F-90BEE3815239}">
      <dsp:nvSpPr>
        <dsp:cNvPr id="0" name=""/>
        <dsp:cNvSpPr/>
      </dsp:nvSpPr>
      <dsp:spPr>
        <a:xfrm>
          <a:off x="0" y="3655218"/>
          <a:ext cx="6172199" cy="1218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a:t>Explanations can become </a:t>
          </a:r>
          <a:r>
            <a:rPr lang="en-US" sz="2500" b="1" i="0" kern="1200" baseline="0"/>
            <a:t>unstable or noisy</a:t>
          </a:r>
          <a:r>
            <a:rPr lang="en-US" sz="2500" b="0" i="0" kern="1200" baseline="0"/>
            <a:t>.</a:t>
          </a:r>
          <a:endParaRPr lang="en-US" sz="2500" kern="1200"/>
        </a:p>
      </dsp:txBody>
      <dsp:txXfrm>
        <a:off x="0" y="3655218"/>
        <a:ext cx="6172199" cy="12184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4FE15-3C3D-40E0-B710-03FBDBFD07EF}">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79327-1B1C-420D-9EF9-59F704E6BB4F}">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88DAF5-9A20-463F-96C6-352A0E3BE0F4}">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baseline="0"/>
            <a:t>Safety‑critical: stop‑sign spoof → self‑driving car misses the stop.</a:t>
          </a:r>
          <a:endParaRPr lang="en-US" sz="2200" kern="1200"/>
        </a:p>
      </dsp:txBody>
      <dsp:txXfrm>
        <a:off x="1057183" y="1805"/>
        <a:ext cx="9458416" cy="915310"/>
      </dsp:txXfrm>
    </dsp:sp>
    <dsp:sp modelId="{4886FBD0-746D-4562-9D59-D4F37688B336}">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CCCEF-0C91-482B-9D5F-22999717938F}">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8763ED-7D62-4582-BDF0-E2A0FCA2EE79}">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baseline="0"/>
            <a:t>Security: spam mails engineered to dodge filters.</a:t>
          </a:r>
          <a:endParaRPr lang="en-US" sz="2200" kern="1200"/>
        </a:p>
      </dsp:txBody>
      <dsp:txXfrm>
        <a:off x="1057183" y="1145944"/>
        <a:ext cx="9458416" cy="915310"/>
      </dsp:txXfrm>
    </dsp:sp>
    <dsp:sp modelId="{D128325C-84A6-40BB-A0ED-7289D1E19B5A}">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40A9CF-8C5D-4834-B30A-E68E9A54189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998ED0-30BB-4BFF-B07B-D19EA5852F22}">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baseline="0"/>
            <a:t>Physical screening: weapon disguised as umbrella in X‑ray.</a:t>
          </a:r>
          <a:endParaRPr lang="en-US" sz="2200" kern="1200"/>
        </a:p>
      </dsp:txBody>
      <dsp:txXfrm>
        <a:off x="1057183" y="2290082"/>
        <a:ext cx="9458416" cy="915310"/>
      </dsp:txXfrm>
    </dsp:sp>
    <dsp:sp modelId="{DE91B609-43FF-4457-8CB5-D106526FFB9E}">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D160E-84A3-429C-8451-30156FA4C627}">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AB5BA9-9EF6-4912-B703-AE9CA0D2358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i="0" kern="1200" baseline="0"/>
            <a:t>Adversarial inputs are a real </a:t>
          </a:r>
          <a:r>
            <a:rPr lang="en-US" sz="2200" b="1" i="0" kern="1200" baseline="0"/>
            <a:t>attack surface</a:t>
          </a:r>
          <a:r>
            <a:rPr lang="en-US" sz="2200" b="0" i="0" kern="1200" baseline="0"/>
            <a:t>, not a lab curiosity.</a:t>
          </a:r>
          <a:endParaRPr lang="en-US" sz="2200" kern="1200"/>
        </a:p>
      </dsp:txBody>
      <dsp:txXfrm>
        <a:off x="1057183" y="3434221"/>
        <a:ext cx="9458416" cy="915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0FFD6-A3EE-48AD-8EA3-93EC3E79A325}">
      <dsp:nvSpPr>
        <dsp:cNvPr id="0" name=""/>
        <dsp:cNvSpPr/>
      </dsp:nvSpPr>
      <dsp:spPr>
        <a:xfrm>
          <a:off x="0" y="2124"/>
          <a:ext cx="5181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702CECA-AD10-46DC-804B-E7DA1CE1729F}">
      <dsp:nvSpPr>
        <dsp:cNvPr id="0" name=""/>
        <dsp:cNvSpPr/>
      </dsp:nvSpPr>
      <dsp:spPr>
        <a:xfrm>
          <a:off x="0" y="2124"/>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baseline="0"/>
            <a:t>One‑pixel attack</a:t>
          </a:r>
          <a:r>
            <a:rPr lang="en-US" sz="2200" b="0" i="0" kern="1200" baseline="0"/>
            <a:t> (Su et al., 2019): differential evolution finds </a:t>
          </a:r>
          <a:r>
            <a:rPr lang="en-US" sz="2200" b="0" i="1" kern="1200" baseline="0"/>
            <a:t>one</a:t>
          </a:r>
          <a:r>
            <a:rPr lang="en-US" sz="2200" b="0" i="0" kern="1200" baseline="0"/>
            <a:t> RGB pixel that flips the label.</a:t>
          </a:r>
          <a:endParaRPr lang="en-US" sz="2200" kern="1200"/>
        </a:p>
      </dsp:txBody>
      <dsp:txXfrm>
        <a:off x="0" y="2124"/>
        <a:ext cx="5181600" cy="1449029"/>
      </dsp:txXfrm>
    </dsp:sp>
    <dsp:sp modelId="{54120463-415E-4C4C-9620-6FA9DDDF4241}">
      <dsp:nvSpPr>
        <dsp:cNvPr id="0" name=""/>
        <dsp:cNvSpPr/>
      </dsp:nvSpPr>
      <dsp:spPr>
        <a:xfrm>
          <a:off x="0" y="1451154"/>
          <a:ext cx="5181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DE7062-923E-4817-ADB9-0E1396B5EF5A}">
      <dsp:nvSpPr>
        <dsp:cNvPr id="0" name=""/>
        <dsp:cNvSpPr/>
      </dsp:nvSpPr>
      <dsp:spPr>
        <a:xfrm>
          <a:off x="0" y="1451154"/>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baseline="0"/>
            <a:t>Adversarial patch</a:t>
          </a:r>
          <a:r>
            <a:rPr lang="en-US" sz="2200" b="0" i="0" kern="1200" baseline="0"/>
            <a:t> (Brown et al., 2018): printable sticker forces any scene to be predicted as a toaster – see banana example (third image).</a:t>
          </a:r>
          <a:endParaRPr lang="en-US" sz="2200" kern="1200"/>
        </a:p>
      </dsp:txBody>
      <dsp:txXfrm>
        <a:off x="0" y="1451154"/>
        <a:ext cx="5181600" cy="1449029"/>
      </dsp:txXfrm>
    </dsp:sp>
    <dsp:sp modelId="{65C0CA0F-97D4-4DB3-83B2-49FFDCA014C2}">
      <dsp:nvSpPr>
        <dsp:cNvPr id="0" name=""/>
        <dsp:cNvSpPr/>
      </dsp:nvSpPr>
      <dsp:spPr>
        <a:xfrm>
          <a:off x="0" y="2900183"/>
          <a:ext cx="5181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70EEB91-9668-4BAD-88A0-1CED0D1A55F5}">
      <dsp:nvSpPr>
        <dsp:cNvPr id="0" name=""/>
        <dsp:cNvSpPr/>
      </dsp:nvSpPr>
      <dsp:spPr>
        <a:xfrm>
          <a:off x="0" y="2900183"/>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baseline="0"/>
            <a:t>Removes the “imperceptible” constraint; focuses on real‑world deployability.</a:t>
          </a:r>
          <a:endParaRPr lang="en-US" sz="2200" kern="1200"/>
        </a:p>
      </dsp:txBody>
      <dsp:txXfrm>
        <a:off x="0" y="2900183"/>
        <a:ext cx="5181600" cy="14490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224AC-BC55-4F96-8ED6-F1EF4B72F170}">
      <dsp:nvSpPr>
        <dsp:cNvPr id="0" name=""/>
        <dsp:cNvSpPr/>
      </dsp:nvSpPr>
      <dsp:spPr>
        <a:xfrm>
          <a:off x="0" y="392881"/>
          <a:ext cx="10515600" cy="21010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Adversarial training: iteratively retrain on crafted examples.</a:t>
          </a:r>
        </a:p>
        <a:p>
          <a:pPr marL="228600" lvl="1" indent="-228600" algn="l" defTabSz="1022350">
            <a:lnSpc>
              <a:spcPct val="90000"/>
            </a:lnSpc>
            <a:spcBef>
              <a:spcPct val="0"/>
            </a:spcBef>
            <a:spcAft>
              <a:spcPct val="15000"/>
            </a:spcAft>
            <a:buChar char="•"/>
          </a:pPr>
          <a:r>
            <a:rPr lang="en-US" sz="2300" kern="1200" dirty="0" err="1"/>
            <a:t>Regularisation</a:t>
          </a:r>
          <a:r>
            <a:rPr lang="en-US" sz="2300" kern="1200" dirty="0"/>
            <a:t> &amp; robust </a:t>
          </a:r>
          <a:r>
            <a:rPr lang="en-US" sz="2300" kern="1200" dirty="0" err="1"/>
            <a:t>optimisation</a:t>
          </a:r>
          <a:r>
            <a:rPr lang="en-US" sz="2300" kern="1200" dirty="0"/>
            <a:t> (e.g., PGD adversarial training).</a:t>
          </a:r>
        </a:p>
        <a:p>
          <a:pPr marL="228600" lvl="1" indent="-228600" algn="l" defTabSz="1022350">
            <a:lnSpc>
              <a:spcPct val="90000"/>
            </a:lnSpc>
            <a:spcBef>
              <a:spcPct val="0"/>
            </a:spcBef>
            <a:spcAft>
              <a:spcPct val="15000"/>
            </a:spcAft>
            <a:buChar char="•"/>
          </a:pPr>
          <a:r>
            <a:rPr lang="en-US" sz="2300" kern="1200" dirty="0"/>
            <a:t>Ensembles &amp; </a:t>
          </a:r>
          <a:r>
            <a:rPr lang="en-US" sz="2300" kern="1200" dirty="0" err="1"/>
            <a:t>randomisation</a:t>
          </a:r>
          <a:r>
            <a:rPr lang="en-US" sz="2300" kern="1200" dirty="0"/>
            <a:t> (limited gains).</a:t>
          </a:r>
        </a:p>
        <a:p>
          <a:pPr marL="228600" lvl="1" indent="-228600" algn="l" defTabSz="1022350">
            <a:lnSpc>
              <a:spcPct val="90000"/>
            </a:lnSpc>
            <a:spcBef>
              <a:spcPct val="0"/>
            </a:spcBef>
            <a:spcAft>
              <a:spcPct val="15000"/>
            </a:spcAft>
            <a:buChar char="•"/>
          </a:pPr>
          <a:r>
            <a:rPr lang="en-US" sz="2300" kern="1200" dirty="0"/>
            <a:t>Proactive testing: treat ML like cyber‑security, </a:t>
          </a:r>
          <a:r>
            <a:rPr lang="en-US" sz="2300" i="1" kern="1200" dirty="0"/>
            <a:t>seek</a:t>
          </a:r>
          <a:r>
            <a:rPr lang="en-US" sz="2300" kern="1200" dirty="0"/>
            <a:t> unknown‑unknowns.</a:t>
          </a:r>
        </a:p>
      </dsp:txBody>
      <dsp:txXfrm>
        <a:off x="0" y="392881"/>
        <a:ext cx="10515600" cy="2101049"/>
      </dsp:txXfrm>
    </dsp:sp>
    <dsp:sp modelId="{5D135D9D-37A6-41C0-BDD3-828B02AD0A30}">
      <dsp:nvSpPr>
        <dsp:cNvPr id="0" name=""/>
        <dsp:cNvSpPr/>
      </dsp:nvSpPr>
      <dsp:spPr>
        <a:xfrm>
          <a:off x="525780" y="53401"/>
          <a:ext cx="7360920"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pPr>
          <a:r>
            <a:rPr lang="en-US" sz="2300" b="1" kern="1200"/>
            <a:t>Hardening tactics</a:t>
          </a:r>
          <a:endParaRPr lang="en-US" sz="2300" kern="1200"/>
        </a:p>
      </dsp:txBody>
      <dsp:txXfrm>
        <a:off x="558924" y="86545"/>
        <a:ext cx="7294632" cy="612672"/>
      </dsp:txXfrm>
    </dsp:sp>
    <dsp:sp modelId="{FD257356-5F0F-4B51-9CB5-448B807F4B43}">
      <dsp:nvSpPr>
        <dsp:cNvPr id="0" name=""/>
        <dsp:cNvSpPr/>
      </dsp:nvSpPr>
      <dsp:spPr>
        <a:xfrm>
          <a:off x="0" y="2957611"/>
          <a:ext cx="10515600" cy="13403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No silver bullet; arms race between attackers &amp; defenders.</a:t>
          </a:r>
        </a:p>
        <a:p>
          <a:pPr marL="228600" lvl="1" indent="-228600" algn="l" defTabSz="1022350">
            <a:lnSpc>
              <a:spcPct val="90000"/>
            </a:lnSpc>
            <a:spcBef>
              <a:spcPct val="0"/>
            </a:spcBef>
            <a:spcAft>
              <a:spcPct val="15000"/>
            </a:spcAft>
            <a:buChar char="•"/>
          </a:pPr>
          <a:r>
            <a:rPr lang="en-US" sz="2300" kern="1200" dirty="0"/>
            <a:t>Interpretability tools help spot fragile features before adversaries do</a:t>
          </a:r>
        </a:p>
      </dsp:txBody>
      <dsp:txXfrm>
        <a:off x="0" y="2957611"/>
        <a:ext cx="10515600" cy="1340325"/>
      </dsp:txXfrm>
    </dsp:sp>
    <dsp:sp modelId="{787B45AE-A097-4B4A-9DAE-8FC51A25A3B3}">
      <dsp:nvSpPr>
        <dsp:cNvPr id="0" name=""/>
        <dsp:cNvSpPr/>
      </dsp:nvSpPr>
      <dsp:spPr>
        <a:xfrm>
          <a:off x="525780" y="2618131"/>
          <a:ext cx="7360920"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pPr>
          <a:r>
            <a:rPr lang="en-US" sz="2300" b="1" kern="1200"/>
            <a:t>Reality check</a:t>
          </a:r>
          <a:endParaRPr lang="en-US" sz="2300" kern="1200"/>
        </a:p>
      </dsp:txBody>
      <dsp:txXfrm>
        <a:off x="558924" y="2651275"/>
        <a:ext cx="729463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02D339-989F-4B7A-8F31-EB48E33F60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76C01A7-0E92-430E-B990-F3677AAC5A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836361-1375-424E-9665-983B7CDD8F5A}" type="datetimeFigureOut">
              <a:rPr lang="en-US" smtClean="0"/>
              <a:t>10/13/25</a:t>
            </a:fld>
            <a:endParaRPr lang="en-US"/>
          </a:p>
        </p:txBody>
      </p:sp>
      <p:sp>
        <p:nvSpPr>
          <p:cNvPr id="4" name="Footer Placeholder 3">
            <a:extLst>
              <a:ext uri="{FF2B5EF4-FFF2-40B4-BE49-F238E27FC236}">
                <a16:creationId xmlns:a16="http://schemas.microsoft.com/office/drawing/2014/main" id="{5AC4B8B6-4EC0-46DE-BEAA-6A414BE9E7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4FE7A1-73C6-4C33-9590-9B754EE5A5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2FC2F8-E151-4B50-9447-DAB014683958}" type="slidenum">
              <a:rPr lang="en-US" smtClean="0"/>
              <a:t>‹#›</a:t>
            </a:fld>
            <a:endParaRPr lang="en-US"/>
          </a:p>
        </p:txBody>
      </p:sp>
    </p:spTree>
    <p:extLst>
      <p:ext uri="{BB962C8B-B14F-4D97-AF65-F5344CB8AC3E}">
        <p14:creationId xmlns:p14="http://schemas.microsoft.com/office/powerpoint/2010/main" val="3892368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93BA6-58F3-454F-A72B-607858C11AF2}" type="datetimeFigureOut">
              <a:rPr lang="en-US" smtClean="0"/>
              <a:t>10/13/25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91016-1C89-4683-90C9-604BA48527A7}" type="slidenum">
              <a:rPr lang="en-US" smtClean="0"/>
              <a:t>‹#›</a:t>
            </a:fld>
            <a:endParaRPr lang="en-US"/>
          </a:p>
        </p:txBody>
      </p:sp>
    </p:spTree>
    <p:extLst>
      <p:ext uri="{BB962C8B-B14F-4D97-AF65-F5344CB8AC3E}">
        <p14:creationId xmlns:p14="http://schemas.microsoft.com/office/powerpoint/2010/main" val="1145899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D0D0D"/>
                </a:solidFill>
                <a:effectLst/>
                <a:latin typeface="Söhne"/>
              </a:rPr>
              <a:t>Here’s a breakdown of the image and how to interpret it:</a:t>
            </a:r>
          </a:p>
          <a:p>
            <a:pPr algn="l">
              <a:buFont typeface="+mj-lt"/>
              <a:buAutoNum type="arabicPeriod"/>
            </a:pPr>
            <a:r>
              <a:rPr lang="en-GB" b="1" i="0" dirty="0">
                <a:solidFill>
                  <a:srgbClr val="0D0D0D"/>
                </a:solidFill>
                <a:effectLst/>
                <a:latin typeface="Söhne"/>
              </a:rPr>
              <a:t>Input Sample</a:t>
            </a:r>
            <a:r>
              <a:rPr lang="en-GB" b="0" i="0" dirty="0">
                <a:solidFill>
                  <a:srgbClr val="0D0D0D"/>
                </a:solidFill>
                <a:effectLst/>
                <a:latin typeface="Söhne"/>
              </a:rPr>
              <a:t>: At the bottom, you see the original input image that the CNN is evaluating. This image is typically pre-processed before being fed into the neural network.</a:t>
            </a:r>
          </a:p>
          <a:p>
            <a:pPr algn="l">
              <a:buFont typeface="+mj-lt"/>
              <a:buAutoNum type="arabicPeriod"/>
            </a:pPr>
            <a:r>
              <a:rPr lang="en-GB" b="1" i="0" dirty="0">
                <a:solidFill>
                  <a:srgbClr val="0D0D0D"/>
                </a:solidFill>
                <a:effectLst/>
                <a:latin typeface="Söhne"/>
              </a:rPr>
              <a:t>Layer Outputs (conv1, conv2, conv3)</a:t>
            </a:r>
            <a:r>
              <a:rPr lang="en-GB" b="0" i="0" dirty="0">
                <a:solidFill>
                  <a:srgbClr val="0D0D0D"/>
                </a:solidFill>
                <a:effectLst/>
                <a:latin typeface="Söhne"/>
              </a:rPr>
              <a:t>: Moving up from the input, the image shows the activation maps from three consecutive convolutional layers of the network (conv1, conv2, conv3). These maps illustrate how the network's feature detectors respond at each layer. As you ascend from conv1 to conv3, the activation maps generally become more abstract and less visually interpretable:</a:t>
            </a:r>
          </a:p>
          <a:p>
            <a:pPr marL="742950" lvl="1" indent="-285750" algn="l">
              <a:buFont typeface="+mj-lt"/>
              <a:buAutoNum type="arabicPeriod"/>
            </a:pPr>
            <a:r>
              <a:rPr lang="en-GB" b="1" i="0" dirty="0">
                <a:solidFill>
                  <a:srgbClr val="0D0D0D"/>
                </a:solidFill>
                <a:effectLst/>
                <a:latin typeface="Söhne"/>
              </a:rPr>
              <a:t>conv1</a:t>
            </a:r>
            <a:r>
              <a:rPr lang="en-GB" b="0" i="0" dirty="0">
                <a:solidFill>
                  <a:srgbClr val="0D0D0D"/>
                </a:solidFill>
                <a:effectLst/>
                <a:latin typeface="Söhne"/>
              </a:rPr>
              <a:t>: Shows basic feature detection like edges and textures.</a:t>
            </a:r>
          </a:p>
          <a:p>
            <a:pPr marL="742950" lvl="1" indent="-285750" algn="l">
              <a:buFont typeface="+mj-lt"/>
              <a:buAutoNum type="arabicPeriod"/>
            </a:pPr>
            <a:r>
              <a:rPr lang="en-GB" b="1" i="0" dirty="0">
                <a:solidFill>
                  <a:srgbClr val="0D0D0D"/>
                </a:solidFill>
                <a:effectLst/>
                <a:latin typeface="Söhne"/>
              </a:rPr>
              <a:t>conv2</a:t>
            </a:r>
            <a:r>
              <a:rPr lang="en-GB" b="0" i="0" dirty="0">
                <a:solidFill>
                  <a:srgbClr val="0D0D0D"/>
                </a:solidFill>
                <a:effectLst/>
                <a:latin typeface="Söhne"/>
              </a:rPr>
              <a:t>: Higher-level features begin to emerge, possibly detecting simple patterns or parts of objects.</a:t>
            </a:r>
          </a:p>
          <a:p>
            <a:pPr marL="742950" lvl="1" indent="-285750" algn="l">
              <a:buFont typeface="+mj-lt"/>
              <a:buAutoNum type="arabicPeriod"/>
            </a:pPr>
            <a:r>
              <a:rPr lang="en-GB" b="1" i="0" dirty="0">
                <a:solidFill>
                  <a:srgbClr val="0D0D0D"/>
                </a:solidFill>
                <a:effectLst/>
                <a:latin typeface="Söhne"/>
              </a:rPr>
              <a:t>conv3</a:t>
            </a:r>
            <a:r>
              <a:rPr lang="en-GB" b="0" i="0" dirty="0">
                <a:solidFill>
                  <a:srgbClr val="0D0D0D"/>
                </a:solidFill>
                <a:effectLst/>
                <a:latin typeface="Söhne"/>
              </a:rPr>
              <a:t>: Represents even more abstract features that are further from direct visual interpretation.</a:t>
            </a:r>
          </a:p>
          <a:p>
            <a:pPr algn="l">
              <a:buFont typeface="+mj-lt"/>
              <a:buAutoNum type="arabicPeriod"/>
            </a:pPr>
            <a:r>
              <a:rPr lang="en-GB" b="1" i="0" dirty="0">
                <a:solidFill>
                  <a:srgbClr val="0D0D0D"/>
                </a:solidFill>
                <a:effectLst/>
                <a:latin typeface="Söhne"/>
              </a:rPr>
              <a:t>Concept “Sneaker”</a:t>
            </a:r>
            <a:r>
              <a:rPr lang="en-GB" b="0" i="0" dirty="0">
                <a:solidFill>
                  <a:srgbClr val="0D0D0D"/>
                </a:solidFill>
                <a:effectLst/>
                <a:latin typeface="Söhne"/>
              </a:rPr>
              <a:t>: To the right, there’s an image representing the "Sneaker" concept. This might be a model-generated image or an averaged representation of what the network interprets as a sneaker based on its training on similar images.</a:t>
            </a:r>
          </a:p>
          <a:p>
            <a:pPr algn="l">
              <a:buFont typeface="+mj-lt"/>
              <a:buAutoNum type="arabicPeriod"/>
            </a:pPr>
            <a:r>
              <a:rPr lang="en-GB" b="1" i="0" dirty="0">
                <a:solidFill>
                  <a:srgbClr val="0D0D0D"/>
                </a:solidFill>
                <a:effectLst/>
                <a:latin typeface="Söhne"/>
              </a:rPr>
              <a:t>Scores by Layer</a:t>
            </a:r>
            <a:r>
              <a:rPr lang="en-GB" b="0" i="0" dirty="0">
                <a:solidFill>
                  <a:srgbClr val="0D0D0D"/>
                </a:solidFill>
                <a:effectLst/>
                <a:latin typeface="Söhne"/>
              </a:rPr>
              <a:t>: Next to each layer, there’s a score indicating how strongly the activation patterns in that layer correspond to the concept of a sneaker:</a:t>
            </a:r>
          </a:p>
          <a:p>
            <a:pPr marL="742950" lvl="1" indent="-285750" algn="l">
              <a:buFont typeface="+mj-lt"/>
              <a:buAutoNum type="arabicPeriod"/>
            </a:pPr>
            <a:r>
              <a:rPr lang="en-GB" b="1" i="0" dirty="0">
                <a:solidFill>
                  <a:srgbClr val="0D0D0D"/>
                </a:solidFill>
                <a:effectLst/>
                <a:latin typeface="Söhne"/>
              </a:rPr>
              <a:t>conv1</a:t>
            </a:r>
            <a:r>
              <a:rPr lang="en-GB" b="0" i="0" dirty="0">
                <a:solidFill>
                  <a:srgbClr val="0D0D0D"/>
                </a:solidFill>
                <a:effectLst/>
                <a:latin typeface="Söhne"/>
              </a:rPr>
              <a:t>: Score = 0.26 – This low score suggests that the initial layer captures very general features that are not strongly related to the specific concept of a sneaker.</a:t>
            </a:r>
          </a:p>
          <a:p>
            <a:pPr marL="742950" lvl="1" indent="-285750" algn="l">
              <a:buFont typeface="+mj-lt"/>
              <a:buAutoNum type="arabicPeriod"/>
            </a:pPr>
            <a:r>
              <a:rPr lang="en-GB" b="1" i="0" dirty="0">
                <a:solidFill>
                  <a:srgbClr val="0D0D0D"/>
                </a:solidFill>
                <a:effectLst/>
                <a:latin typeface="Söhne"/>
              </a:rPr>
              <a:t>conv2</a:t>
            </a:r>
            <a:r>
              <a:rPr lang="en-GB" b="0" i="0" dirty="0">
                <a:solidFill>
                  <a:srgbClr val="0D0D0D"/>
                </a:solidFill>
                <a:effectLst/>
                <a:latin typeface="Söhne"/>
              </a:rPr>
              <a:t>: Score = 0.92 – A high score indicating that this layer captures features highly relevant to the concept of a sneaker.</a:t>
            </a:r>
          </a:p>
          <a:p>
            <a:pPr marL="742950" lvl="1" indent="-285750" algn="l">
              <a:buFont typeface="+mj-lt"/>
              <a:buAutoNum type="arabicPeriod"/>
            </a:pPr>
            <a:r>
              <a:rPr lang="en-GB" b="1" i="0" dirty="0">
                <a:solidFill>
                  <a:srgbClr val="0D0D0D"/>
                </a:solidFill>
                <a:effectLst/>
                <a:latin typeface="Söhne"/>
              </a:rPr>
              <a:t>conv3</a:t>
            </a:r>
            <a:r>
              <a:rPr lang="en-GB" b="0" i="0" dirty="0">
                <a:solidFill>
                  <a:srgbClr val="0D0D0D"/>
                </a:solidFill>
                <a:effectLst/>
                <a:latin typeface="Söhne"/>
              </a:rPr>
              <a:t>: Score = 0.99 – The highest score, indicating that the most abstract layer strongly correlates the detected features with the concept of a sneaker.</a:t>
            </a:r>
          </a:p>
          <a:p>
            <a:pPr algn="l">
              <a:buFont typeface="+mj-lt"/>
              <a:buAutoNum type="arabicPeriod"/>
            </a:pPr>
            <a:r>
              <a:rPr lang="en-GB" b="1" i="0" dirty="0">
                <a:solidFill>
                  <a:srgbClr val="0D0D0D"/>
                </a:solidFill>
                <a:effectLst/>
                <a:latin typeface="Söhne"/>
              </a:rPr>
              <a:t>Prediction</a:t>
            </a:r>
            <a:r>
              <a:rPr lang="en-GB" b="0" i="0" dirty="0">
                <a:solidFill>
                  <a:srgbClr val="0D0D0D"/>
                </a:solidFill>
                <a:effectLst/>
                <a:latin typeface="Söhne"/>
              </a:rPr>
              <a:t>: The top of the image shows that the overall prediction of the network is "Boot". This suggests that despite the high relevance of sneaker-related features in higher layers, the final classification output is "Boot".</a:t>
            </a:r>
          </a:p>
          <a:p>
            <a:pPr algn="l"/>
            <a:r>
              <a:rPr lang="en-GB" b="1" i="0" dirty="0">
                <a:solidFill>
                  <a:srgbClr val="0D0D0D"/>
                </a:solidFill>
                <a:effectLst/>
                <a:latin typeface="Söhne"/>
              </a:rPr>
              <a:t>Interpretation:</a:t>
            </a:r>
          </a:p>
          <a:p>
            <a:pPr algn="l">
              <a:buFont typeface="Arial" panose="020B0604020202020204" pitchFamily="34" charset="0"/>
              <a:buChar char="•"/>
            </a:pPr>
            <a:r>
              <a:rPr lang="en-GB" b="0" i="0" dirty="0">
                <a:solidFill>
                  <a:srgbClr val="0D0D0D"/>
                </a:solidFill>
                <a:effectLst/>
                <a:latin typeface="Söhne"/>
              </a:rPr>
              <a:t>This illustration can be used to understand how different layers of a CNN contribute to the final decision, especially in terms of specific concept relevance. It shows that even though the layers recognize sneaker-like features, the cumulative effect of all features leads to a different overall prediction.</a:t>
            </a:r>
          </a:p>
          <a:p>
            <a:pPr algn="l">
              <a:buFont typeface="Arial" panose="020B0604020202020204" pitchFamily="34" charset="0"/>
              <a:buChar char="•"/>
            </a:pPr>
            <a:r>
              <a:rPr lang="en-GB" b="0" i="0" dirty="0">
                <a:solidFill>
                  <a:srgbClr val="0D0D0D"/>
                </a:solidFill>
                <a:effectLst/>
                <a:latin typeface="Söhne"/>
              </a:rPr>
              <a:t>It also demonstrates the application of TCAV, where concept activation vectors are used to quantitatively measure how much a concept (like "Sneaker") influences the prediction at each layer.</a:t>
            </a:r>
          </a:p>
          <a:p>
            <a:pPr algn="l">
              <a:buFont typeface="Arial" panose="020B0604020202020204" pitchFamily="34" charset="0"/>
              <a:buChar char="•"/>
            </a:pPr>
            <a:r>
              <a:rPr lang="en-GB" b="0" i="0" dirty="0">
                <a:solidFill>
                  <a:srgbClr val="0D0D0D"/>
                </a:solidFill>
                <a:effectLst/>
                <a:latin typeface="Söhne"/>
              </a:rPr>
              <a:t>The network's ability to identify sneaker features but ultimately decide on a different class could be due to overlapping features between classes (e.g., both sneakers and boots may share certain textural or shape characteristics) or due to other dominant features that sway the final classification.</a:t>
            </a:r>
          </a:p>
          <a:p>
            <a:endParaRPr lang="en-GB" dirty="0"/>
          </a:p>
        </p:txBody>
      </p:sp>
      <p:sp>
        <p:nvSpPr>
          <p:cNvPr id="4" name="Slide Number Placeholder 3"/>
          <p:cNvSpPr>
            <a:spLocks noGrp="1"/>
          </p:cNvSpPr>
          <p:nvPr>
            <p:ph type="sldNum" sz="quarter" idx="5"/>
          </p:nvPr>
        </p:nvSpPr>
        <p:spPr/>
        <p:txBody>
          <a:bodyPr/>
          <a:lstStyle/>
          <a:p>
            <a:fld id="{EEEF0E8E-06E4-4776-9D3E-4D9C3696677B}" type="slidenum">
              <a:rPr lang="en-GB" smtClean="0"/>
              <a:t>40</a:t>
            </a:fld>
            <a:endParaRPr lang="en-GB"/>
          </a:p>
        </p:txBody>
      </p:sp>
    </p:spTree>
    <p:extLst>
      <p:ext uri="{BB962C8B-B14F-4D97-AF65-F5344CB8AC3E}">
        <p14:creationId xmlns:p14="http://schemas.microsoft.com/office/powerpoint/2010/main" val="281608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Illustration of the LRP procedure. Each neuron redistributes to the lower layer as much as it has received from the higher layer.</a:t>
            </a:r>
            <a:endParaRPr lang="en-US" dirty="0"/>
          </a:p>
        </p:txBody>
      </p:sp>
      <p:sp>
        <p:nvSpPr>
          <p:cNvPr id="4" name="Slide Number Placeholder 3"/>
          <p:cNvSpPr>
            <a:spLocks noGrp="1"/>
          </p:cNvSpPr>
          <p:nvPr>
            <p:ph type="sldNum" sz="quarter" idx="5"/>
          </p:nvPr>
        </p:nvSpPr>
        <p:spPr/>
        <p:txBody>
          <a:bodyPr/>
          <a:lstStyle/>
          <a:p>
            <a:fld id="{DE791016-1C89-4683-90C9-604BA48527A7}" type="slidenum">
              <a:rPr lang="en-US" smtClean="0"/>
              <a:t>45</a:t>
            </a:fld>
            <a:endParaRPr lang="en-US"/>
          </a:p>
        </p:txBody>
      </p:sp>
    </p:spTree>
    <p:extLst>
      <p:ext uri="{BB962C8B-B14F-4D97-AF65-F5344CB8AC3E}">
        <p14:creationId xmlns:p14="http://schemas.microsoft.com/office/powerpoint/2010/main" val="1649819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91016-1C89-4683-90C9-604BA48527A7}" type="slidenum">
              <a:rPr lang="en-US" smtClean="0"/>
              <a:t>48</a:t>
            </a:fld>
            <a:endParaRPr lang="en-US"/>
          </a:p>
        </p:txBody>
      </p:sp>
    </p:spTree>
    <p:extLst>
      <p:ext uri="{BB962C8B-B14F-4D97-AF65-F5344CB8AC3E}">
        <p14:creationId xmlns:p14="http://schemas.microsoft.com/office/powerpoint/2010/main" val="181992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rules all enforce the same conservation principle — they just differ in how they handle zero-division, sign information, or focus on positive vs negative evidence.</a:t>
            </a:r>
          </a:p>
        </p:txBody>
      </p:sp>
      <p:sp>
        <p:nvSpPr>
          <p:cNvPr id="4" name="Slide Number Placeholder 3"/>
          <p:cNvSpPr>
            <a:spLocks noGrp="1"/>
          </p:cNvSpPr>
          <p:nvPr>
            <p:ph type="sldNum" sz="quarter" idx="5"/>
          </p:nvPr>
        </p:nvSpPr>
        <p:spPr/>
        <p:txBody>
          <a:bodyPr/>
          <a:lstStyle/>
          <a:p>
            <a:fld id="{DE791016-1C89-4683-90C9-604BA48527A7}" type="slidenum">
              <a:rPr lang="en-US" smtClean="0"/>
              <a:t>50</a:t>
            </a:fld>
            <a:endParaRPr lang="en-US"/>
          </a:p>
        </p:txBody>
      </p:sp>
    </p:spTree>
    <p:extLst>
      <p:ext uri="{BB962C8B-B14F-4D97-AF65-F5344CB8AC3E}">
        <p14:creationId xmlns:p14="http://schemas.microsoft.com/office/powerpoint/2010/main" val="2719848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 by stressing the “three golden rules”: know your adversary, be proactive, protect yourself. Encourage the audience to integrate adversarial testing into their ML workflow.</a:t>
            </a:r>
          </a:p>
        </p:txBody>
      </p:sp>
      <p:sp>
        <p:nvSpPr>
          <p:cNvPr id="4" name="Slide Number Placeholder 3"/>
          <p:cNvSpPr>
            <a:spLocks noGrp="1"/>
          </p:cNvSpPr>
          <p:nvPr>
            <p:ph type="sldNum" sz="quarter" idx="5"/>
          </p:nvPr>
        </p:nvSpPr>
        <p:spPr/>
        <p:txBody>
          <a:bodyPr/>
          <a:lstStyle/>
          <a:p>
            <a:fld id="{EEEF0E8E-06E4-4776-9D3E-4D9C3696677B}" type="slidenum">
              <a:rPr lang="en-GB" smtClean="0"/>
              <a:t>57</a:t>
            </a:fld>
            <a:endParaRPr lang="en-GB"/>
          </a:p>
        </p:txBody>
      </p:sp>
    </p:spTree>
    <p:extLst>
      <p:ext uri="{BB962C8B-B14F-4D97-AF65-F5344CB8AC3E}">
        <p14:creationId xmlns:p14="http://schemas.microsoft.com/office/powerpoint/2010/main" val="1955762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Trend 1:</a:t>
            </a:r>
            <a:r>
              <a:rPr lang="en-US" dirty="0"/>
              <a:t> Transformer-specific explainability — extending classical LRP and saliency to attention mechanisms.</a:t>
            </a:r>
          </a:p>
          <a:p>
            <a:r>
              <a:rPr lang="en-US" b="1" dirty="0"/>
              <a:t>Trend 2:</a:t>
            </a:r>
            <a:r>
              <a:rPr lang="en-US" dirty="0"/>
              <a:t> </a:t>
            </a:r>
            <a:r>
              <a:rPr lang="en-US" b="1" dirty="0"/>
              <a:t>Concept- and counterfactual-based explanations</a:t>
            </a:r>
            <a:r>
              <a:rPr lang="en-US" dirty="0"/>
              <a:t> — moving toward human-understandable, semantic reasoning.</a:t>
            </a:r>
          </a:p>
          <a:p>
            <a:r>
              <a:rPr lang="en-US" b="1" dirty="0"/>
              <a:t>Trend 3:</a:t>
            </a:r>
            <a:r>
              <a:rPr lang="en-US" dirty="0"/>
              <a:t> </a:t>
            </a:r>
            <a:r>
              <a:rPr lang="en-US" b="1" dirty="0"/>
              <a:t>Foundation models</a:t>
            </a:r>
            <a:r>
              <a:rPr lang="en-US" dirty="0"/>
              <a:t> — scaling XAI methods for CLIP, </a:t>
            </a:r>
            <a:r>
              <a:rPr lang="en-US" dirty="0" err="1"/>
              <a:t>ViT</a:t>
            </a:r>
            <a:r>
              <a:rPr lang="en-US" dirty="0"/>
              <a:t>, and multi-modal transformers.</a:t>
            </a:r>
          </a:p>
          <a:p>
            <a:r>
              <a:rPr lang="en-US" b="1" dirty="0"/>
              <a:t>Trend 4:</a:t>
            </a:r>
            <a:r>
              <a:rPr lang="en-US" dirty="0"/>
              <a:t> Ongoing </a:t>
            </a:r>
            <a:r>
              <a:rPr lang="en-US" b="1" dirty="0"/>
              <a:t>stabilization and rule refinement</a:t>
            </a:r>
            <a:r>
              <a:rPr lang="en-US" dirty="0"/>
              <a:t> of LRP in modern architectures.</a:t>
            </a:r>
          </a:p>
          <a:p>
            <a:endParaRPr lang="en-US" dirty="0"/>
          </a:p>
        </p:txBody>
      </p:sp>
      <p:sp>
        <p:nvSpPr>
          <p:cNvPr id="4" name="Slide Number Placeholder 3"/>
          <p:cNvSpPr>
            <a:spLocks noGrp="1"/>
          </p:cNvSpPr>
          <p:nvPr>
            <p:ph type="sldNum" sz="quarter" idx="5"/>
          </p:nvPr>
        </p:nvSpPr>
        <p:spPr/>
        <p:txBody>
          <a:bodyPr/>
          <a:lstStyle/>
          <a:p>
            <a:fld id="{DE791016-1C89-4683-90C9-604BA48527A7}" type="slidenum">
              <a:rPr lang="en-US" smtClean="0"/>
              <a:t>58</a:t>
            </a:fld>
            <a:endParaRPr lang="en-US"/>
          </a:p>
        </p:txBody>
      </p:sp>
    </p:spTree>
    <p:extLst>
      <p:ext uri="{BB962C8B-B14F-4D97-AF65-F5344CB8AC3E}">
        <p14:creationId xmlns:p14="http://schemas.microsoft.com/office/powerpoint/2010/main" val="206691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7" name="Google Shape;357;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effectLst/>
                        <a:latin typeface="Cambria Math" panose="02040503050406030204" pitchFamily="18" charset="0"/>
                      </a:rPr>
                      <m:t>h</m:t>
                    </m:r>
                  </m:oMath>
                </a14:m>
                <a:r>
                  <a:rPr lang="en-GB" sz="1200" b="0" i="0" dirty="0">
                    <a:effectLst/>
                    <a:latin typeface="Söhne"/>
                  </a:rPr>
                  <a:t> is the activation of a neuron. </a:t>
                </a:r>
              </a:p>
              <a:p>
                <a:r>
                  <a:rPr lang="en-GB" b="0" i="0" dirty="0" err="1">
                    <a:solidFill>
                      <a:srgbClr val="777777"/>
                    </a:solidFill>
                    <a:effectLst/>
                    <a:latin typeface="Helvetica Neue"/>
                  </a:rPr>
                  <a:t>Img</a:t>
                </a:r>
                <a:r>
                  <a:rPr lang="en-GB" b="0" i="0" dirty="0">
                    <a:solidFill>
                      <a:srgbClr val="777777"/>
                    </a:solidFill>
                    <a:effectLst/>
                    <a:latin typeface="Helvetica Neue"/>
                  </a:rPr>
                  <a:t> the input of the network (an image)</a:t>
                </a:r>
              </a:p>
              <a:p>
                <a:r>
                  <a:rPr lang="en-GB" b="0" i="0" dirty="0">
                    <a:solidFill>
                      <a:srgbClr val="777777"/>
                    </a:solidFill>
                    <a:effectLst/>
                    <a:latin typeface="Helvetica Neue"/>
                  </a:rPr>
                  <a:t>X and y describe the spatial position of the neuron</a:t>
                </a:r>
              </a:p>
              <a:p>
                <a:r>
                  <a:rPr lang="en-GB" b="0" i="0" dirty="0">
                    <a:solidFill>
                      <a:srgbClr val="777777"/>
                    </a:solidFill>
                    <a:effectLst/>
                    <a:latin typeface="Helvetica Neue"/>
                  </a:rPr>
                  <a:t>N specifies the layer</a:t>
                </a:r>
              </a:p>
              <a:p>
                <a:r>
                  <a:rPr lang="en-GB" b="0" i="0" dirty="0">
                    <a:solidFill>
                      <a:srgbClr val="777777"/>
                    </a:solidFill>
                    <a:effectLst/>
                    <a:latin typeface="Helvetica Neue"/>
                  </a:rPr>
                  <a:t>Z is the channel index</a:t>
                </a:r>
              </a:p>
              <a:p>
                <a:r>
                  <a:rPr lang="en-GB" b="0" i="0" dirty="0">
                    <a:solidFill>
                      <a:srgbClr val="777777"/>
                    </a:solidFill>
                    <a:effectLst/>
                    <a:latin typeface="Helvetica Neue"/>
                  </a:rPr>
                  <a:t>Feature visualization can be done for different units. A) Convolution neuron, B) Convolution channel, C) Convolution layer, D) Neuron, E) Hidden layer, F) Class probability neuron (or corresponding pre-</a:t>
                </a:r>
                <a:r>
                  <a:rPr lang="en-GB" b="0" i="0" dirty="0" err="1">
                    <a:solidFill>
                      <a:srgbClr val="777777"/>
                    </a:solidFill>
                    <a:effectLst/>
                    <a:latin typeface="Helvetica Neue"/>
                  </a:rPr>
                  <a:t>softmax</a:t>
                </a:r>
                <a:r>
                  <a:rPr lang="en-GB" b="0" i="0" dirty="0">
                    <a:solidFill>
                      <a:srgbClr val="777777"/>
                    </a:solidFill>
                    <a:effectLst/>
                    <a:latin typeface="Helvetica Neue"/>
                  </a:rPr>
                  <a:t> neuron)</a:t>
                </a:r>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effectLst/>
                    <a:latin typeface="Cambria Math" panose="02040503050406030204" pitchFamily="18" charset="0"/>
                  </a:rPr>
                  <a:t>ℎ</a:t>
                </a:r>
                <a:r>
                  <a:rPr lang="en-GB" sz="1200" b="0" i="0" dirty="0">
                    <a:effectLst/>
                    <a:latin typeface="Söhne"/>
                  </a:rPr>
                  <a:t> is the activation of a neuron. </a:t>
                </a:r>
              </a:p>
              <a:p>
                <a:r>
                  <a:rPr lang="en-GB" b="0" i="0" dirty="0" err="1">
                    <a:solidFill>
                      <a:srgbClr val="777777"/>
                    </a:solidFill>
                    <a:effectLst/>
                    <a:latin typeface="Helvetica Neue"/>
                  </a:rPr>
                  <a:t>Img</a:t>
                </a:r>
                <a:r>
                  <a:rPr lang="en-GB" b="0" i="0" dirty="0">
                    <a:solidFill>
                      <a:srgbClr val="777777"/>
                    </a:solidFill>
                    <a:effectLst/>
                    <a:latin typeface="Helvetica Neue"/>
                  </a:rPr>
                  <a:t> the input of the network (an image)</a:t>
                </a:r>
              </a:p>
              <a:p>
                <a:r>
                  <a:rPr lang="en-GB" b="0" i="0" dirty="0">
                    <a:solidFill>
                      <a:srgbClr val="777777"/>
                    </a:solidFill>
                    <a:effectLst/>
                    <a:latin typeface="Helvetica Neue"/>
                  </a:rPr>
                  <a:t>X and y describe the spatial position of the neuron</a:t>
                </a:r>
              </a:p>
              <a:p>
                <a:r>
                  <a:rPr lang="en-GB" b="0" i="0" dirty="0">
                    <a:solidFill>
                      <a:srgbClr val="777777"/>
                    </a:solidFill>
                    <a:effectLst/>
                    <a:latin typeface="Helvetica Neue"/>
                  </a:rPr>
                  <a:t>N specifies the layer</a:t>
                </a:r>
              </a:p>
              <a:p>
                <a:r>
                  <a:rPr lang="en-GB" b="0" i="0" dirty="0">
                    <a:solidFill>
                      <a:srgbClr val="777777"/>
                    </a:solidFill>
                    <a:effectLst/>
                    <a:latin typeface="Helvetica Neue"/>
                  </a:rPr>
                  <a:t>Z is the channel index</a:t>
                </a:r>
              </a:p>
              <a:p>
                <a:r>
                  <a:rPr lang="en-GB" b="0" i="0" dirty="0">
                    <a:solidFill>
                      <a:srgbClr val="777777"/>
                    </a:solidFill>
                    <a:effectLst/>
                    <a:latin typeface="Helvetica Neue"/>
                  </a:rPr>
                  <a:t>Feature visualization can be done for different units. A) Convolution neuron, B) Convolution channel, C) Convolution layer, D) Neuron, E) Hidden layer, F) Class probability neuron (or corresponding pre-</a:t>
                </a:r>
                <a:r>
                  <a:rPr lang="en-GB" b="0" i="0" dirty="0" err="1">
                    <a:solidFill>
                      <a:srgbClr val="777777"/>
                    </a:solidFill>
                    <a:effectLst/>
                    <a:latin typeface="Helvetica Neue"/>
                  </a:rPr>
                  <a:t>softmax</a:t>
                </a:r>
                <a:r>
                  <a:rPr lang="en-GB" b="0" i="0" dirty="0">
                    <a:solidFill>
                      <a:srgbClr val="777777"/>
                    </a:solidFill>
                    <a:effectLst/>
                    <a:latin typeface="Helvetica Neue"/>
                  </a:rPr>
                  <a:t> neuron)</a:t>
                </a:r>
                <a:endParaRPr lang="en-GB" dirty="0"/>
              </a:p>
            </p:txBody>
          </p:sp>
        </mc:Fallback>
      </mc:AlternateContent>
      <p:sp>
        <p:nvSpPr>
          <p:cNvPr id="4" name="Slide Number Placeholder 3"/>
          <p:cNvSpPr>
            <a:spLocks noGrp="1"/>
          </p:cNvSpPr>
          <p:nvPr>
            <p:ph type="sldNum" sz="quarter" idx="5"/>
          </p:nvPr>
        </p:nvSpPr>
        <p:spPr/>
        <p:txBody>
          <a:bodyPr/>
          <a:lstStyle/>
          <a:p>
            <a:fld id="{EEEF0E8E-06E4-4776-9D3E-4D9C3696677B}" type="slidenum">
              <a:rPr lang="en-GB" smtClean="0"/>
              <a:t>9</a:t>
            </a:fld>
            <a:endParaRPr lang="en-GB"/>
          </a:p>
        </p:txBody>
      </p:sp>
    </p:spTree>
    <p:extLst>
      <p:ext uri="{BB962C8B-B14F-4D97-AF65-F5344CB8AC3E}">
        <p14:creationId xmlns:p14="http://schemas.microsoft.com/office/powerpoint/2010/main" val="2736681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777777"/>
                </a:solidFill>
                <a:effectLst/>
                <a:latin typeface="Helvetica Neue"/>
              </a:rPr>
              <a:t>FIGURE 10.3: Positive (left) and negative (right) activation of Inception V1 neuron 484 from layer mixed4d pre </a:t>
            </a:r>
            <a:r>
              <a:rPr lang="en-GB" b="0" i="0" dirty="0" err="1">
                <a:solidFill>
                  <a:srgbClr val="777777"/>
                </a:solidFill>
                <a:effectLst/>
                <a:latin typeface="Helvetica Neue"/>
              </a:rPr>
              <a:t>relu</a:t>
            </a:r>
            <a:r>
              <a:rPr lang="en-GB" b="0" i="0" dirty="0">
                <a:solidFill>
                  <a:srgbClr val="777777"/>
                </a:solidFill>
                <a:effectLst/>
                <a:latin typeface="Helvetica Neue"/>
              </a:rPr>
              <a:t>. While the neuron is maximally activated by wheels, something which seems to have eyes yields a negative activation.</a:t>
            </a:r>
            <a:endParaRPr lang="en-GB" dirty="0"/>
          </a:p>
        </p:txBody>
      </p:sp>
      <p:sp>
        <p:nvSpPr>
          <p:cNvPr id="4" name="Slide Number Placeholder 3"/>
          <p:cNvSpPr>
            <a:spLocks noGrp="1"/>
          </p:cNvSpPr>
          <p:nvPr>
            <p:ph type="sldNum" sz="quarter" idx="5"/>
          </p:nvPr>
        </p:nvSpPr>
        <p:spPr/>
        <p:txBody>
          <a:bodyPr/>
          <a:lstStyle/>
          <a:p>
            <a:fld id="{EEEF0E8E-06E4-4776-9D3E-4D9C3696677B}" type="slidenum">
              <a:rPr lang="en-GB" smtClean="0"/>
              <a:t>11</a:t>
            </a:fld>
            <a:endParaRPr lang="en-GB"/>
          </a:p>
        </p:txBody>
      </p:sp>
    </p:spTree>
    <p:extLst>
      <p:ext uri="{BB962C8B-B14F-4D97-AF65-F5344CB8AC3E}">
        <p14:creationId xmlns:p14="http://schemas.microsoft.com/office/powerpoint/2010/main" val="227030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1  Title &amp; one‑sentence takeaway</a:t>
            </a:r>
          </a:p>
          <a:p>
            <a:pPr>
              <a:buNone/>
            </a:pPr>
            <a:r>
              <a:rPr lang="en-US" b="1" dirty="0"/>
              <a:t>“Network Dissection quantifies how interpretable each hidden unit in a CNN is.”</a:t>
            </a:r>
            <a:br>
              <a:rPr lang="en-US" dirty="0"/>
            </a:br>
            <a:r>
              <a:rPr lang="en-US" dirty="0"/>
              <a:t>Make sure people first understand that the method produces </a:t>
            </a:r>
            <a:r>
              <a:rPr lang="en-US" b="1" dirty="0"/>
              <a:t>a number</a:t>
            </a:r>
            <a:r>
              <a:rPr lang="en-US" dirty="0"/>
              <a:t> (</a:t>
            </a:r>
            <a:r>
              <a:rPr lang="en-US" dirty="0" err="1"/>
              <a:t>IoU</a:t>
            </a:r>
            <a:r>
              <a:rPr lang="en-US" dirty="0"/>
              <a:t>‐based) telling you whether a filter lines up with a human‑named concept like </a:t>
            </a:r>
            <a:r>
              <a:rPr lang="en-US" i="1" dirty="0"/>
              <a:t>tree</a:t>
            </a:r>
            <a:r>
              <a:rPr lang="en-US" dirty="0"/>
              <a:t>, </a:t>
            </a:r>
            <a:r>
              <a:rPr lang="en-US" i="1" dirty="0"/>
              <a:t>door</a:t>
            </a:r>
            <a:r>
              <a:rPr lang="en-US" dirty="0"/>
              <a:t> or </a:t>
            </a:r>
            <a:r>
              <a:rPr lang="en-US" i="1" dirty="0"/>
              <a:t>texture</a:t>
            </a:r>
            <a:r>
              <a:rPr lang="en-US" dirty="0"/>
              <a:t>.</a:t>
            </a:r>
          </a:p>
          <a:p>
            <a:pPr>
              <a:buNone/>
            </a:pPr>
            <a:r>
              <a:rPr lang="en-US" b="1" dirty="0"/>
              <a:t>2  Left block — </a:t>
            </a:r>
            <a:r>
              <a:rPr lang="en-US" b="1" i="1" dirty="0"/>
              <a:t>Input image</a:t>
            </a:r>
            <a:endParaRPr lang="en-US" b="1" dirty="0"/>
          </a:p>
          <a:p>
            <a:pPr>
              <a:buFont typeface="Arial" panose="020B0604020202020204" pitchFamily="34" charset="0"/>
              <a:buChar char="•"/>
            </a:pPr>
            <a:r>
              <a:rPr lang="en-US" dirty="0"/>
              <a:t>Start with the photograph on the left.</a:t>
            </a:r>
          </a:p>
          <a:p>
            <a:pPr>
              <a:buFont typeface="Arial" panose="020B0604020202020204" pitchFamily="34" charset="0"/>
              <a:buChar char="•"/>
            </a:pPr>
            <a:r>
              <a:rPr lang="en-US" dirty="0"/>
              <a:t>Explain that you will feed </a:t>
            </a:r>
            <a:r>
              <a:rPr lang="en-US" b="1" dirty="0"/>
              <a:t>unseen, natural images</a:t>
            </a:r>
            <a:r>
              <a:rPr lang="en-US" dirty="0"/>
              <a:t> into a </a:t>
            </a:r>
            <a:r>
              <a:rPr lang="en-US" b="1" dirty="0"/>
              <a:t>frozen, pretrained</a:t>
            </a:r>
            <a:r>
              <a:rPr lang="en-US" dirty="0"/>
              <a:t> network (no fine‑tuning at this stage).</a:t>
            </a:r>
          </a:p>
          <a:p>
            <a:pPr>
              <a:buNone/>
            </a:pPr>
            <a:r>
              <a:rPr lang="en-US" b="1" dirty="0"/>
              <a:t>3  Centre block — </a:t>
            </a:r>
            <a:r>
              <a:rPr lang="en-US" b="1" i="1" dirty="0"/>
              <a:t>Network being probed</a:t>
            </a:r>
            <a:endParaRPr lang="en-US" b="1" dirty="0"/>
          </a:p>
          <a:p>
            <a:pPr>
              <a:buFont typeface="Arial" panose="020B0604020202020204" pitchFamily="34" charset="0"/>
              <a:buChar char="•"/>
            </a:pPr>
            <a:r>
              <a:rPr lang="en-US" dirty="0"/>
              <a:t>Point to the stack of grey “Conv” boxes.</a:t>
            </a:r>
          </a:p>
          <a:p>
            <a:pPr>
              <a:buFont typeface="Arial" panose="020B0604020202020204" pitchFamily="34" charset="0"/>
              <a:buChar char="•"/>
            </a:pPr>
            <a:r>
              <a:rPr lang="en-US" dirty="0" err="1"/>
              <a:t>Emphasise</a:t>
            </a:r>
            <a:r>
              <a:rPr lang="en-US" dirty="0"/>
              <a:t> “</a:t>
            </a:r>
            <a:r>
              <a:rPr lang="en-US" b="1" dirty="0"/>
              <a:t>freeze trained network weights</a:t>
            </a:r>
            <a:r>
              <a:rPr lang="en-US" dirty="0"/>
              <a:t>” written underneath.</a:t>
            </a:r>
            <a:br>
              <a:rPr lang="en-US" dirty="0"/>
            </a:br>
            <a:r>
              <a:rPr lang="en-US" i="1" dirty="0"/>
              <a:t>Why?</a:t>
            </a:r>
            <a:r>
              <a:rPr lang="en-US" dirty="0"/>
              <a:t> You want to </a:t>
            </a:r>
            <a:r>
              <a:rPr lang="en-US" b="1" dirty="0"/>
              <a:t>measure</a:t>
            </a:r>
            <a:r>
              <a:rPr lang="en-US" dirty="0"/>
              <a:t>, not </a:t>
            </a:r>
            <a:r>
              <a:rPr lang="en-US" b="1" dirty="0"/>
              <a:t>change</a:t>
            </a:r>
            <a:r>
              <a:rPr lang="en-US" dirty="0"/>
              <a:t>, what the network already knows.</a:t>
            </a:r>
          </a:p>
          <a:p>
            <a:pPr>
              <a:buFont typeface="Arial" panose="020B0604020202020204" pitchFamily="34" charset="0"/>
              <a:buChar char="•"/>
            </a:pPr>
            <a:r>
              <a:rPr lang="en-US" dirty="0"/>
              <a:t>Pick </a:t>
            </a:r>
            <a:r>
              <a:rPr lang="en-US" b="1" dirty="0"/>
              <a:t>one target layer</a:t>
            </a:r>
            <a:r>
              <a:rPr lang="en-US" dirty="0"/>
              <a:t> (often the last convolutional layer) whose units you’ll probe.</a:t>
            </a:r>
          </a:p>
          <a:p>
            <a:pPr>
              <a:buNone/>
            </a:pPr>
            <a:r>
              <a:rPr lang="en-US" b="1" dirty="0"/>
              <a:t>4  Zoom‑in block — </a:t>
            </a:r>
            <a:r>
              <a:rPr lang="en-US" b="1" i="1" dirty="0"/>
              <a:t>One Unit Activation</a:t>
            </a:r>
            <a:endParaRPr lang="en-US" b="1" dirty="0"/>
          </a:p>
          <a:p>
            <a:pPr>
              <a:buFont typeface="Arial" panose="020B0604020202020204" pitchFamily="34" charset="0"/>
              <a:buChar char="•"/>
            </a:pPr>
            <a:r>
              <a:rPr lang="en-US" dirty="0"/>
              <a:t>The dashed arrows zoom into </a:t>
            </a:r>
            <a:r>
              <a:rPr lang="en-US" b="1" dirty="0"/>
              <a:t>a single channel</a:t>
            </a:r>
            <a:r>
              <a:rPr lang="en-US" dirty="0"/>
              <a:t> (one filter) in that layer.</a:t>
            </a:r>
          </a:p>
          <a:p>
            <a:pPr>
              <a:buFont typeface="Arial" panose="020B0604020202020204" pitchFamily="34" charset="0"/>
              <a:buChar char="•"/>
            </a:pPr>
            <a:r>
              <a:rPr lang="en-US" dirty="0"/>
              <a:t>Mention that its activation map is lower‑resolution than the input, so you </a:t>
            </a:r>
            <a:r>
              <a:rPr lang="en-US" b="1" dirty="0" err="1"/>
              <a:t>upsample</a:t>
            </a:r>
            <a:r>
              <a:rPr lang="en-US" b="1" dirty="0"/>
              <a:t> it back</a:t>
            </a:r>
            <a:r>
              <a:rPr lang="en-US" dirty="0"/>
              <a:t> to input size (bilinear or nearest‑</a:t>
            </a:r>
            <a:r>
              <a:rPr lang="en-US" dirty="0" err="1"/>
              <a:t>neighbour</a:t>
            </a:r>
            <a:r>
              <a:rPr lang="en-US" dirty="0"/>
              <a:t>).</a:t>
            </a:r>
          </a:p>
          <a:p>
            <a:pPr>
              <a:buNone/>
            </a:pPr>
            <a:r>
              <a:rPr lang="en-US" b="1" dirty="0"/>
              <a:t>5  Right block — </a:t>
            </a:r>
            <a:r>
              <a:rPr lang="en-US" b="1" i="1" dirty="0"/>
              <a:t>Pixel‑wise segmentation evaluation</a:t>
            </a:r>
            <a:endParaRPr lang="en-US" b="1" dirty="0"/>
          </a:p>
          <a:p>
            <a:pPr>
              <a:buFont typeface="Arial" panose="020B0604020202020204" pitchFamily="34" charset="0"/>
              <a:buChar char="•"/>
            </a:pPr>
            <a:r>
              <a:rPr lang="en-US" dirty="0"/>
              <a:t>The </a:t>
            </a:r>
            <a:r>
              <a:rPr lang="en-US" dirty="0" err="1"/>
              <a:t>coloured</a:t>
            </a:r>
            <a:r>
              <a:rPr lang="en-US" dirty="0"/>
              <a:t> slices labelled </a:t>
            </a:r>
            <a:r>
              <a:rPr lang="en-US" i="1" dirty="0"/>
              <a:t>blue</a:t>
            </a:r>
            <a:r>
              <a:rPr lang="en-US" dirty="0"/>
              <a:t>, </a:t>
            </a:r>
            <a:r>
              <a:rPr lang="en-US" i="1" dirty="0"/>
              <a:t>fabric</a:t>
            </a:r>
            <a:r>
              <a:rPr lang="en-US" dirty="0"/>
              <a:t>, </a:t>
            </a:r>
            <a:r>
              <a:rPr lang="en-US" i="1" dirty="0"/>
              <a:t>door</a:t>
            </a:r>
            <a:r>
              <a:rPr lang="en-US" dirty="0"/>
              <a:t>, </a:t>
            </a:r>
            <a:r>
              <a:rPr lang="en-US" i="1" dirty="0"/>
              <a:t>grass</a:t>
            </a:r>
            <a:r>
              <a:rPr lang="en-US" dirty="0"/>
              <a:t>, </a:t>
            </a:r>
            <a:r>
              <a:rPr lang="en-US" i="1" dirty="0"/>
              <a:t>person</a:t>
            </a:r>
            <a:r>
              <a:rPr lang="en-US" dirty="0"/>
              <a:t>, </a:t>
            </a:r>
            <a:r>
              <a:rPr lang="en-US" i="1" dirty="0"/>
              <a:t>cat</a:t>
            </a:r>
            <a:r>
              <a:rPr lang="en-US" dirty="0"/>
              <a:t> are </a:t>
            </a:r>
            <a:r>
              <a:rPr lang="en-US" b="1" dirty="0"/>
              <a:t>ground‑truth semantic masks</a:t>
            </a:r>
            <a:r>
              <a:rPr lang="en-US" dirty="0"/>
              <a:t> from a dense‑label dataset (Broden dataset in the original paper).</a:t>
            </a:r>
          </a:p>
          <a:p>
            <a:pPr>
              <a:buFont typeface="Arial" panose="020B0604020202020204" pitchFamily="34" charset="0"/>
              <a:buChar char="•"/>
            </a:pPr>
            <a:r>
              <a:rPr lang="en-US" dirty="0"/>
              <a:t>You overlay the </a:t>
            </a:r>
            <a:r>
              <a:rPr lang="en-US" dirty="0" err="1"/>
              <a:t>upsampled</a:t>
            </a:r>
            <a:r>
              <a:rPr lang="en-US" dirty="0"/>
              <a:t> activation on each mask and compute </a:t>
            </a:r>
            <a:r>
              <a:rPr lang="en-US" b="1" dirty="0"/>
              <a:t>Intersection‑over‑Union (</a:t>
            </a:r>
            <a:r>
              <a:rPr lang="en-US" b="1" dirty="0" err="1"/>
              <a:t>IoU</a:t>
            </a:r>
            <a:r>
              <a:rPr lang="en-US" b="1" dirty="0"/>
              <a:t>)</a:t>
            </a:r>
            <a:r>
              <a:rPr lang="en-US" dirty="0"/>
              <a:t>.</a:t>
            </a:r>
          </a:p>
          <a:p>
            <a:pPr marL="742950" lvl="1" indent="-285750">
              <a:buFont typeface="Arial" panose="020B0604020202020204" pitchFamily="34" charset="0"/>
              <a:buChar char="•"/>
            </a:pPr>
            <a:r>
              <a:rPr lang="en-US" dirty="0"/>
              <a:t>High </a:t>
            </a:r>
            <a:r>
              <a:rPr lang="en-US" dirty="0" err="1"/>
              <a:t>IoU</a:t>
            </a:r>
            <a:r>
              <a:rPr lang="en-US" dirty="0"/>
              <a:t> → the unit consistently fires where that concept appears.</a:t>
            </a:r>
          </a:p>
          <a:p>
            <a:pPr>
              <a:buFont typeface="Arial" panose="020B0604020202020204" pitchFamily="34" charset="0"/>
              <a:buChar char="•"/>
            </a:pPr>
            <a:r>
              <a:rPr lang="en-US" dirty="0"/>
              <a:t>Do this for </a:t>
            </a:r>
            <a:r>
              <a:rPr lang="en-US" b="1" dirty="0"/>
              <a:t>every unit × every concept</a:t>
            </a:r>
            <a:r>
              <a:rPr lang="en-US" dirty="0"/>
              <a:t>, then record the best‑matching concept (or “none”).</a:t>
            </a:r>
          </a:p>
          <a:p>
            <a:pPr>
              <a:buNone/>
            </a:pPr>
            <a:r>
              <a:rPr lang="en-US" b="1" dirty="0"/>
              <a:t>6  Why it matters</a:t>
            </a:r>
          </a:p>
          <a:p>
            <a:pPr>
              <a:buFont typeface="Arial" panose="020B0604020202020204" pitchFamily="34" charset="0"/>
              <a:buChar char="•"/>
            </a:pPr>
            <a:r>
              <a:rPr lang="en-US" dirty="0"/>
              <a:t>Counting how many units match </a:t>
            </a:r>
            <a:r>
              <a:rPr lang="en-US" i="1" dirty="0"/>
              <a:t>distinct</a:t>
            </a:r>
            <a:r>
              <a:rPr lang="en-US" dirty="0"/>
              <a:t> concepts gives an </a:t>
            </a:r>
            <a:r>
              <a:rPr lang="en-US" b="1" dirty="0"/>
              <a:t>Interpretability score</a:t>
            </a:r>
            <a:r>
              <a:rPr lang="en-US" dirty="0"/>
              <a:t> for the architecture/training regime.</a:t>
            </a:r>
          </a:p>
          <a:p>
            <a:pPr>
              <a:buFont typeface="Arial" panose="020B0604020202020204" pitchFamily="34" charset="0"/>
              <a:buChar char="•"/>
            </a:pPr>
            <a:r>
              <a:rPr lang="en-US" dirty="0"/>
              <a:t>Lets you compare networks (e.g., </a:t>
            </a:r>
            <a:r>
              <a:rPr lang="en-US" dirty="0" err="1"/>
              <a:t>BatchNorm</a:t>
            </a:r>
            <a:r>
              <a:rPr lang="en-US" dirty="0"/>
              <a:t> vs. no </a:t>
            </a:r>
            <a:r>
              <a:rPr lang="en-US" dirty="0" err="1"/>
              <a:t>BatchNorm</a:t>
            </a:r>
            <a:r>
              <a:rPr lang="en-US" dirty="0"/>
              <a:t>, self‑supervised vs. supervised) without subjective visuals.</a:t>
            </a:r>
          </a:p>
          <a:p>
            <a:pPr>
              <a:buNone/>
            </a:pPr>
            <a:r>
              <a:rPr lang="en-US" b="1" dirty="0"/>
              <a:t>7  Suggested wording for a single‑slide pitch</a:t>
            </a:r>
          </a:p>
          <a:p>
            <a:r>
              <a:rPr lang="en-US" dirty="0"/>
              <a:t>“We freeze a pretrained CNN, feed in natural images, zoom into one filter’s activations, </a:t>
            </a:r>
            <a:r>
              <a:rPr lang="en-US" dirty="0" err="1"/>
              <a:t>upsample</a:t>
            </a:r>
            <a:r>
              <a:rPr lang="en-US" dirty="0"/>
              <a:t> them, and see whether that heat‑map lines up with human labels such as </a:t>
            </a:r>
            <a:r>
              <a:rPr lang="en-US" i="1" dirty="0"/>
              <a:t>door</a:t>
            </a:r>
            <a:r>
              <a:rPr lang="en-US" dirty="0"/>
              <a:t> or </a:t>
            </a:r>
            <a:r>
              <a:rPr lang="en-US" i="1" dirty="0"/>
              <a:t>grass</a:t>
            </a:r>
            <a:r>
              <a:rPr lang="en-US" dirty="0"/>
              <a:t>. The </a:t>
            </a:r>
            <a:r>
              <a:rPr lang="en-US" dirty="0" err="1"/>
              <a:t>IoU</a:t>
            </a:r>
            <a:r>
              <a:rPr lang="en-US" dirty="0"/>
              <a:t> of that overlap becomes a per‑unit score, and the collection of those scores tells us how disentangled (i.e., interpretable) the entire layer is.”</a:t>
            </a:r>
          </a:p>
          <a:p>
            <a:endParaRPr lang="en-US" dirty="0"/>
          </a:p>
        </p:txBody>
      </p:sp>
      <p:sp>
        <p:nvSpPr>
          <p:cNvPr id="4" name="Slide Number Placeholder 3"/>
          <p:cNvSpPr>
            <a:spLocks noGrp="1"/>
          </p:cNvSpPr>
          <p:nvPr>
            <p:ph type="sldNum" sz="quarter" idx="5"/>
          </p:nvPr>
        </p:nvSpPr>
        <p:spPr/>
        <p:txBody>
          <a:bodyPr/>
          <a:lstStyle/>
          <a:p>
            <a:fld id="{EEEF0E8E-06E4-4776-9D3E-4D9C3696677B}" type="slidenum">
              <a:rPr lang="en-GB" smtClean="0"/>
              <a:t>18</a:t>
            </a:fld>
            <a:endParaRPr lang="en-GB"/>
          </a:p>
        </p:txBody>
      </p:sp>
    </p:spTree>
    <p:extLst>
      <p:ext uri="{BB962C8B-B14F-4D97-AF65-F5344CB8AC3E}">
        <p14:creationId xmlns:p14="http://schemas.microsoft.com/office/powerpoint/2010/main" val="151813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F0E8E-06E4-4776-9D3E-4D9C3696677B}" type="slidenum">
              <a:rPr lang="en-GB" smtClean="0"/>
              <a:t>23</a:t>
            </a:fld>
            <a:endParaRPr lang="en-GB"/>
          </a:p>
        </p:txBody>
      </p:sp>
    </p:spTree>
    <p:extLst>
      <p:ext uri="{BB962C8B-B14F-4D97-AF65-F5344CB8AC3E}">
        <p14:creationId xmlns:p14="http://schemas.microsoft.com/office/powerpoint/2010/main" val="964303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0D0D0D"/>
                </a:solidFill>
                <a:effectLst/>
                <a:latin typeface="Söhne"/>
              </a:rPr>
              <a:t>Description of the Images:</a:t>
            </a:r>
          </a:p>
          <a:p>
            <a:pPr algn="l">
              <a:buFont typeface="+mj-lt"/>
              <a:buAutoNum type="arabicPeriod"/>
            </a:pPr>
            <a:r>
              <a:rPr lang="en-GB" b="1" i="0" dirty="0">
                <a:solidFill>
                  <a:srgbClr val="0D0D0D"/>
                </a:solidFill>
                <a:effectLst/>
                <a:latin typeface="Söhne"/>
              </a:rPr>
              <a:t>Original Image</a:t>
            </a:r>
            <a:r>
              <a:rPr lang="en-GB" b="0" i="0" dirty="0">
                <a:solidFill>
                  <a:srgbClr val="0D0D0D"/>
                </a:solidFill>
                <a:effectLst/>
                <a:latin typeface="Söhne"/>
              </a:rPr>
              <a:t>: The left image displays a digit (7) from the MNIST dataset. This is the input image that your model evaluates.</a:t>
            </a:r>
          </a:p>
          <a:p>
            <a:pPr algn="l">
              <a:buFont typeface="+mj-lt"/>
              <a:buAutoNum type="arabicPeriod"/>
            </a:pPr>
            <a:r>
              <a:rPr lang="en-GB" b="1" i="0" dirty="0">
                <a:solidFill>
                  <a:srgbClr val="0D0D0D"/>
                </a:solidFill>
                <a:effectLst/>
                <a:latin typeface="Söhne"/>
              </a:rPr>
              <a:t>Vanilla Gradient Image</a:t>
            </a:r>
            <a:r>
              <a:rPr lang="en-GB" b="0" i="0" dirty="0">
                <a:solidFill>
                  <a:srgbClr val="0D0D0D"/>
                </a:solidFill>
                <a:effectLst/>
                <a:latin typeface="Söhne"/>
              </a:rPr>
              <a:t>: The right image shows the Vanilla Gradient, which visualizes the sensitivity of the predicted class score with respect to each pixel in the input image. The gradient image is color-coded, where different </a:t>
            </a:r>
            <a:r>
              <a:rPr lang="en-GB" b="0" i="0" dirty="0" err="1">
                <a:solidFill>
                  <a:srgbClr val="0D0D0D"/>
                </a:solidFill>
                <a:effectLst/>
                <a:latin typeface="Söhne"/>
              </a:rPr>
              <a:t>colors</a:t>
            </a:r>
            <a:r>
              <a:rPr lang="en-GB" b="0" i="0" dirty="0">
                <a:solidFill>
                  <a:srgbClr val="0D0D0D"/>
                </a:solidFill>
                <a:effectLst/>
                <a:latin typeface="Söhne"/>
              </a:rPr>
              <a:t> indicate the magnitude and direction of the gradient at each pixel.</a:t>
            </a:r>
          </a:p>
          <a:p>
            <a:pPr algn="l"/>
            <a:r>
              <a:rPr lang="en-GB" b="1" i="0" dirty="0">
                <a:solidFill>
                  <a:srgbClr val="0D0D0D"/>
                </a:solidFill>
                <a:effectLst/>
                <a:latin typeface="Söhne"/>
              </a:rPr>
              <a:t>Interpretation:</a:t>
            </a:r>
          </a:p>
          <a:p>
            <a:pPr algn="l">
              <a:buFont typeface="Arial" panose="020B0604020202020204" pitchFamily="34" charset="0"/>
              <a:buChar char="•"/>
            </a:pPr>
            <a:r>
              <a:rPr lang="en-GB" b="1" i="0" dirty="0">
                <a:solidFill>
                  <a:srgbClr val="0D0D0D"/>
                </a:solidFill>
                <a:effectLst/>
                <a:latin typeface="Söhne"/>
              </a:rPr>
              <a:t>Highlighting Pixel Influence</a:t>
            </a:r>
            <a:r>
              <a:rPr lang="en-GB" b="0" i="0" dirty="0">
                <a:solidFill>
                  <a:srgbClr val="0D0D0D"/>
                </a:solidFill>
                <a:effectLst/>
                <a:latin typeface="Söhne"/>
              </a:rPr>
              <a:t>: The Vanilla Gradient image highlights which pixels are most influential in determining the class of the digit. Brighter </a:t>
            </a:r>
            <a:r>
              <a:rPr lang="en-GB" b="0" i="0" dirty="0" err="1">
                <a:solidFill>
                  <a:srgbClr val="0D0D0D"/>
                </a:solidFill>
                <a:effectLst/>
                <a:latin typeface="Söhne"/>
              </a:rPr>
              <a:t>colors</a:t>
            </a:r>
            <a:r>
              <a:rPr lang="en-GB" b="0" i="0" dirty="0">
                <a:solidFill>
                  <a:srgbClr val="0D0D0D"/>
                </a:solidFill>
                <a:effectLst/>
                <a:latin typeface="Söhne"/>
              </a:rPr>
              <a:t> (such as yellow) indicate regions with higher sensitivity, meaning changes in these pixel values have a stronger impact on the model's output.</a:t>
            </a:r>
          </a:p>
          <a:p>
            <a:pPr algn="l">
              <a:buFont typeface="Arial" panose="020B0604020202020204" pitchFamily="34" charset="0"/>
              <a:buChar char="•"/>
            </a:pPr>
            <a:r>
              <a:rPr lang="en-GB" b="1" i="0" dirty="0">
                <a:solidFill>
                  <a:srgbClr val="0D0D0D"/>
                </a:solidFill>
                <a:effectLst/>
                <a:latin typeface="Söhne"/>
              </a:rPr>
              <a:t>Understanding Model Focus</a:t>
            </a:r>
            <a:r>
              <a:rPr lang="en-GB" b="0" i="0" dirty="0">
                <a:solidFill>
                  <a:srgbClr val="0D0D0D"/>
                </a:solidFill>
                <a:effectLst/>
                <a:latin typeface="Söhne"/>
              </a:rPr>
              <a:t>: The gradient map can be used to understand which areas of the image the model is "focusing" on when making a prediction. For the digit '7', the model pays particular attention to the central downward stroke and the top horizontal stroke.</a:t>
            </a:r>
          </a:p>
          <a:p>
            <a:pPr algn="l">
              <a:buFont typeface="Arial" panose="020B0604020202020204" pitchFamily="34" charset="0"/>
              <a:buChar char="•"/>
            </a:pPr>
            <a:r>
              <a:rPr lang="en-GB" b="1" i="0" dirty="0">
                <a:solidFill>
                  <a:srgbClr val="0D0D0D"/>
                </a:solidFill>
                <a:effectLst/>
                <a:latin typeface="Söhne"/>
              </a:rPr>
              <a:t>Evaluating Model </a:t>
            </a:r>
            <a:r>
              <a:rPr lang="en-GB" b="1" i="0" dirty="0" err="1">
                <a:solidFill>
                  <a:srgbClr val="0D0D0D"/>
                </a:solidFill>
                <a:effectLst/>
                <a:latin typeface="Söhne"/>
              </a:rPr>
              <a:t>Behavior</a:t>
            </a:r>
            <a:r>
              <a:rPr lang="en-GB" b="0" i="0" dirty="0">
                <a:solidFill>
                  <a:srgbClr val="0D0D0D"/>
                </a:solidFill>
                <a:effectLst/>
                <a:latin typeface="Söhne"/>
              </a:rPr>
              <a:t>: This visualization helps in assessing whether the model is looking at the right features for its predictions. For example, if the gradient highlights irrelevant parts of the image (e.g., the background), it might suggest issues with the model's training or its generalization ability.</a:t>
            </a:r>
          </a:p>
          <a:p>
            <a:pPr algn="l"/>
            <a:r>
              <a:rPr lang="en-GB" b="1" i="0" dirty="0">
                <a:solidFill>
                  <a:srgbClr val="0D0D0D"/>
                </a:solidFill>
                <a:effectLst/>
                <a:latin typeface="Söhne"/>
              </a:rPr>
              <a:t>Use in Presentations or Analysis:</a:t>
            </a:r>
          </a:p>
          <a:p>
            <a:pPr algn="l"/>
            <a:r>
              <a:rPr lang="en-GB" b="0" i="0" dirty="0">
                <a:solidFill>
                  <a:srgbClr val="0D0D0D"/>
                </a:solidFill>
                <a:effectLst/>
                <a:latin typeface="Söhne"/>
              </a:rPr>
              <a:t>When presenting or </a:t>
            </a:r>
            <a:r>
              <a:rPr lang="en-GB" b="0" i="0" dirty="0" err="1">
                <a:solidFill>
                  <a:srgbClr val="0D0D0D"/>
                </a:solidFill>
                <a:effectLst/>
                <a:latin typeface="Söhne"/>
              </a:rPr>
              <a:t>analyzing</a:t>
            </a:r>
            <a:r>
              <a:rPr lang="en-GB" b="0" i="0" dirty="0">
                <a:solidFill>
                  <a:srgbClr val="0D0D0D"/>
                </a:solidFill>
                <a:effectLst/>
                <a:latin typeface="Söhne"/>
              </a:rPr>
              <a:t> these images, you might focus on how the Vanilla Gradient can be used as a diagnostic tool to improve model training. It provides insights into the model's decision-making process, which can be crucial for debugging, model improvement, or even for explaining the model's </a:t>
            </a:r>
            <a:r>
              <a:rPr lang="en-GB" b="0" i="0" dirty="0" err="1">
                <a:solidFill>
                  <a:srgbClr val="0D0D0D"/>
                </a:solidFill>
                <a:effectLst/>
                <a:latin typeface="Söhne"/>
              </a:rPr>
              <a:t>behavior</a:t>
            </a:r>
            <a:r>
              <a:rPr lang="en-GB" b="0" i="0" dirty="0">
                <a:solidFill>
                  <a:srgbClr val="0D0D0D"/>
                </a:solidFill>
                <a:effectLst/>
                <a:latin typeface="Söhne"/>
              </a:rPr>
              <a:t> in more understandable terms to non-experts.</a:t>
            </a:r>
          </a:p>
          <a:p>
            <a:endParaRPr lang="en-GB" dirty="0"/>
          </a:p>
        </p:txBody>
      </p:sp>
      <p:sp>
        <p:nvSpPr>
          <p:cNvPr id="4" name="Slide Number Placeholder 3"/>
          <p:cNvSpPr>
            <a:spLocks noGrp="1"/>
          </p:cNvSpPr>
          <p:nvPr>
            <p:ph type="sldNum" sz="quarter" idx="5"/>
          </p:nvPr>
        </p:nvSpPr>
        <p:spPr/>
        <p:txBody>
          <a:bodyPr/>
          <a:lstStyle/>
          <a:p>
            <a:fld id="{EEEF0E8E-06E4-4776-9D3E-4D9C3696677B}" type="slidenum">
              <a:rPr lang="en-GB" smtClean="0"/>
              <a:t>24</a:t>
            </a:fld>
            <a:endParaRPr lang="en-GB"/>
          </a:p>
        </p:txBody>
      </p:sp>
    </p:spTree>
    <p:extLst>
      <p:ext uri="{BB962C8B-B14F-4D97-AF65-F5344CB8AC3E}">
        <p14:creationId xmlns:p14="http://schemas.microsoft.com/office/powerpoint/2010/main" val="289369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verify the network was actually looking at these spots to make decision?</a:t>
            </a:r>
            <a:endParaRPr lang="en-GB" dirty="0"/>
          </a:p>
        </p:txBody>
      </p:sp>
      <p:sp>
        <p:nvSpPr>
          <p:cNvPr id="4" name="Slide Number Placeholder 3"/>
          <p:cNvSpPr>
            <a:spLocks noGrp="1"/>
          </p:cNvSpPr>
          <p:nvPr>
            <p:ph type="sldNum" sz="quarter" idx="5"/>
          </p:nvPr>
        </p:nvSpPr>
        <p:spPr/>
        <p:txBody>
          <a:bodyPr/>
          <a:lstStyle/>
          <a:p>
            <a:fld id="{EEEF0E8E-06E4-4776-9D3E-4D9C3696677B}" type="slidenum">
              <a:rPr lang="en-GB" smtClean="0"/>
              <a:t>37</a:t>
            </a:fld>
            <a:endParaRPr lang="en-GB"/>
          </a:p>
        </p:txBody>
      </p:sp>
    </p:spTree>
    <p:extLst>
      <p:ext uri="{BB962C8B-B14F-4D97-AF65-F5344CB8AC3E}">
        <p14:creationId xmlns:p14="http://schemas.microsoft.com/office/powerpoint/2010/main" val="3541067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a:t>
            </a:r>
            <a:r>
              <a:rPr lang="en-GB" dirty="0" err="1"/>
              <a:t>hk</a:t>
            </a:r>
            <a:r>
              <a:rPr lang="en-GB" dirty="0"/>
              <a:t>(x) is the logit for a data point x for class k and </a:t>
            </a:r>
            <a:r>
              <a:rPr lang="en-GB" dirty="0" err="1"/>
              <a:t>xa,b</a:t>
            </a:r>
            <a:r>
              <a:rPr lang="en-GB" dirty="0"/>
              <a:t> is a pixel at position (a, b) in x. Thus, saliency uses the derivative to gauge the sensitivity of the output class k to changes in the magnitude of pixel (a, b).</a:t>
            </a:r>
          </a:p>
        </p:txBody>
      </p:sp>
      <p:sp>
        <p:nvSpPr>
          <p:cNvPr id="4" name="Slide Number Placeholder 3"/>
          <p:cNvSpPr>
            <a:spLocks noGrp="1"/>
          </p:cNvSpPr>
          <p:nvPr>
            <p:ph type="sldNum" sz="quarter" idx="5"/>
          </p:nvPr>
        </p:nvSpPr>
        <p:spPr/>
        <p:txBody>
          <a:bodyPr/>
          <a:lstStyle/>
          <a:p>
            <a:fld id="{EEEF0E8E-06E4-4776-9D3E-4D9C3696677B}" type="slidenum">
              <a:rPr lang="en-GB" smtClean="0"/>
              <a:t>39</a:t>
            </a:fld>
            <a:endParaRPr lang="en-GB"/>
          </a:p>
        </p:txBody>
      </p:sp>
    </p:spTree>
    <p:extLst>
      <p:ext uri="{BB962C8B-B14F-4D97-AF65-F5344CB8AC3E}">
        <p14:creationId xmlns:p14="http://schemas.microsoft.com/office/powerpoint/2010/main" val="1389385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91792-2191-4CA3-9152-D82B1454FDE5}"/>
              </a:ext>
            </a:extLst>
          </p:cNvPr>
          <p:cNvSpPr>
            <a:spLocks noGrp="1"/>
          </p:cNvSpPr>
          <p:nvPr>
            <p:ph type="ctrTitle"/>
          </p:nvPr>
        </p:nvSpPr>
        <p:spPr>
          <a:xfrm>
            <a:off x="1524000" y="1122363"/>
            <a:ext cx="9144000" cy="2387600"/>
          </a:xfrm>
        </p:spPr>
        <p:txBody>
          <a:bodyPr anchor="b">
            <a:normAutofit/>
          </a:bodyPr>
          <a:lstStyle>
            <a:lvl1pPr algn="ctr">
              <a:defRPr sz="4000">
                <a:solidFill>
                  <a:srgbClr val="60A0B0"/>
                </a:solidFill>
              </a:defRPr>
            </a:lvl1pPr>
          </a:lstStyle>
          <a:p>
            <a:r>
              <a:rPr lang="en-US" dirty="0"/>
              <a:t>Click to edit Master title style</a:t>
            </a:r>
          </a:p>
        </p:txBody>
      </p:sp>
      <p:sp>
        <p:nvSpPr>
          <p:cNvPr id="3" name="Subtitle 2">
            <a:extLst>
              <a:ext uri="{FF2B5EF4-FFF2-40B4-BE49-F238E27FC236}">
                <a16:creationId xmlns:a16="http://schemas.microsoft.com/office/drawing/2014/main" id="{A7D1A150-691D-4910-9D21-C93A54E2169A}"/>
              </a:ext>
            </a:extLst>
          </p:cNvPr>
          <p:cNvSpPr>
            <a:spLocks noGrp="1"/>
          </p:cNvSpPr>
          <p:nvPr>
            <p:ph type="subTitle" idx="1"/>
          </p:nvPr>
        </p:nvSpPr>
        <p:spPr>
          <a:xfrm>
            <a:off x="1524000" y="3602038"/>
            <a:ext cx="9144000" cy="1655762"/>
          </a:xfrm>
        </p:spPr>
        <p:txBody>
          <a:bodyPr/>
          <a:lstStyle>
            <a:lvl1pPr marL="0" indent="0" algn="ctr">
              <a:buNone/>
              <a:defRPr sz="2400">
                <a:solidFill>
                  <a:schemeClr val="tx1"/>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02FE234-BCE0-481A-A600-7142489CFFBF}"/>
              </a:ext>
            </a:extLst>
          </p:cNvPr>
          <p:cNvSpPr>
            <a:spLocks noGrp="1"/>
          </p:cNvSpPr>
          <p:nvPr>
            <p:ph type="dt" sz="half" idx="10"/>
          </p:nvPr>
        </p:nvSpPr>
        <p:spPr/>
        <p:txBody>
          <a:bodyPr/>
          <a:lstStyle/>
          <a:p>
            <a:fld id="{A6BC4FAE-5D8B-774B-A37B-B6BD20943E95}" type="datetime1">
              <a:rPr lang="de-CH" smtClean="0"/>
              <a:t>13.10.25</a:t>
            </a:fld>
            <a:endParaRPr lang="en-US"/>
          </a:p>
        </p:txBody>
      </p:sp>
      <p:sp>
        <p:nvSpPr>
          <p:cNvPr id="5" name="Footer Placeholder 4">
            <a:extLst>
              <a:ext uri="{FF2B5EF4-FFF2-40B4-BE49-F238E27FC236}">
                <a16:creationId xmlns:a16="http://schemas.microsoft.com/office/drawing/2014/main" id="{0A081219-C2DB-41CE-BFA8-822E126CE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0B176-ADDE-4F5F-98BA-9EF893E35088}"/>
              </a:ext>
            </a:extLst>
          </p:cNvPr>
          <p:cNvSpPr>
            <a:spLocks noGrp="1"/>
          </p:cNvSpPr>
          <p:nvPr>
            <p:ph type="sldNum" sz="quarter" idx="12"/>
          </p:nvPr>
        </p:nvSpPr>
        <p:spPr/>
        <p:txBody>
          <a:bodyPr/>
          <a:lstStyle/>
          <a:p>
            <a:fld id="{6D9D89A0-785F-43A1-AC55-89E62F82BAFC}" type="slidenum">
              <a:rPr lang="en-US" smtClean="0"/>
              <a:t>‹#›</a:t>
            </a:fld>
            <a:endParaRPr lang="en-US"/>
          </a:p>
        </p:txBody>
      </p:sp>
    </p:spTree>
    <p:extLst>
      <p:ext uri="{BB962C8B-B14F-4D97-AF65-F5344CB8AC3E}">
        <p14:creationId xmlns:p14="http://schemas.microsoft.com/office/powerpoint/2010/main" val="3068372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0269-1258-4A44-A05B-E5014AB96FAE}"/>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3" name="Vertical Text Placeholder 2">
            <a:extLst>
              <a:ext uri="{FF2B5EF4-FFF2-40B4-BE49-F238E27FC236}">
                <a16:creationId xmlns:a16="http://schemas.microsoft.com/office/drawing/2014/main" id="{2CB14FA6-8708-4450-8C4C-A016B433BE02}"/>
              </a:ext>
            </a:extLst>
          </p:cNvPr>
          <p:cNvSpPr>
            <a:spLocks noGrp="1"/>
          </p:cNvSpPr>
          <p:nvPr>
            <p:ph type="body" orient="vert" idx="1"/>
          </p:nvPr>
        </p:nvSpPr>
        <p:spPr/>
        <p:txBody>
          <a:bodyPr vert="eaVert">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0D9B52F-1C9C-4875-B745-36E75BC9C305}"/>
              </a:ext>
            </a:extLst>
          </p:cNvPr>
          <p:cNvSpPr>
            <a:spLocks noGrp="1"/>
          </p:cNvSpPr>
          <p:nvPr>
            <p:ph type="dt" sz="half" idx="10"/>
          </p:nvPr>
        </p:nvSpPr>
        <p:spPr/>
        <p:txBody>
          <a:bodyPr/>
          <a:lstStyle/>
          <a:p>
            <a:fld id="{AA26AFF7-2385-3F4F-BF85-93C5C87F3BF3}" type="datetime1">
              <a:rPr lang="de-CH" smtClean="0"/>
              <a:t>13.10.25</a:t>
            </a:fld>
            <a:endParaRPr lang="en-US"/>
          </a:p>
        </p:txBody>
      </p:sp>
      <p:sp>
        <p:nvSpPr>
          <p:cNvPr id="5" name="Footer Placeholder 4">
            <a:extLst>
              <a:ext uri="{FF2B5EF4-FFF2-40B4-BE49-F238E27FC236}">
                <a16:creationId xmlns:a16="http://schemas.microsoft.com/office/drawing/2014/main" id="{585BF2E6-B653-4E96-BB45-E108850CC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88670-7D59-4BA7-AF14-4F64DE92951D}"/>
              </a:ext>
            </a:extLst>
          </p:cNvPr>
          <p:cNvSpPr>
            <a:spLocks noGrp="1"/>
          </p:cNvSpPr>
          <p:nvPr>
            <p:ph type="sldNum" sz="quarter" idx="12"/>
          </p:nvPr>
        </p:nvSpPr>
        <p:spPr/>
        <p:txBody>
          <a:bodyPr/>
          <a:lstStyle/>
          <a:p>
            <a:fld id="{6D9D89A0-785F-43A1-AC55-89E62F82BAFC}" type="slidenum">
              <a:rPr lang="en-US" smtClean="0"/>
              <a:t>‹#›</a:t>
            </a:fld>
            <a:endParaRPr lang="en-US"/>
          </a:p>
        </p:txBody>
      </p:sp>
      <p:cxnSp>
        <p:nvCxnSpPr>
          <p:cNvPr id="7" name="Straight Connector 6">
            <a:extLst>
              <a:ext uri="{FF2B5EF4-FFF2-40B4-BE49-F238E27FC236}">
                <a16:creationId xmlns:a16="http://schemas.microsoft.com/office/drawing/2014/main" id="{261157FE-3921-4A24-9113-10B8D17AB02B}"/>
              </a:ext>
            </a:extLst>
          </p:cNvPr>
          <p:cNvCxnSpPr>
            <a:cxnSpLocks/>
          </p:cNvCxnSpPr>
          <p:nvPr userDrawn="1"/>
        </p:nvCxnSpPr>
        <p:spPr>
          <a:xfrm>
            <a:off x="975043" y="1458883"/>
            <a:ext cx="3694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655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71ACB2-DDDD-4B81-9164-9E6FB4F5D8E0}"/>
              </a:ext>
            </a:extLst>
          </p:cNvPr>
          <p:cNvSpPr>
            <a:spLocks noGrp="1"/>
          </p:cNvSpPr>
          <p:nvPr>
            <p:ph type="title" orient="vert"/>
          </p:nvPr>
        </p:nvSpPr>
        <p:spPr>
          <a:xfrm>
            <a:off x="8724900" y="365125"/>
            <a:ext cx="2628900" cy="5811838"/>
          </a:xfrm>
        </p:spPr>
        <p:txBody>
          <a:bodyPr vert="eaVert">
            <a:normAutofit/>
          </a:bodyPr>
          <a:lstStyle>
            <a:lvl1pPr>
              <a:defRPr sz="3200"/>
            </a:lvl1pPr>
          </a:lstStyle>
          <a:p>
            <a:r>
              <a:rPr lang="en-US" dirty="0"/>
              <a:t>Click to edit Master title style</a:t>
            </a:r>
          </a:p>
        </p:txBody>
      </p:sp>
      <p:sp>
        <p:nvSpPr>
          <p:cNvPr id="3" name="Vertical Text Placeholder 2">
            <a:extLst>
              <a:ext uri="{FF2B5EF4-FFF2-40B4-BE49-F238E27FC236}">
                <a16:creationId xmlns:a16="http://schemas.microsoft.com/office/drawing/2014/main" id="{74451B26-8C6C-4892-A1BF-EB756F27F7F6}"/>
              </a:ext>
            </a:extLst>
          </p:cNvPr>
          <p:cNvSpPr>
            <a:spLocks noGrp="1"/>
          </p:cNvSpPr>
          <p:nvPr>
            <p:ph type="body" orient="vert" idx="1"/>
          </p:nvPr>
        </p:nvSpPr>
        <p:spPr>
          <a:xfrm>
            <a:off x="838200" y="365125"/>
            <a:ext cx="7734300" cy="5811838"/>
          </a:xfrm>
        </p:spPr>
        <p:txBody>
          <a:bodyPr vert="eaVert">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6252260-6286-4266-B0C5-97ED8285BB62}"/>
              </a:ext>
            </a:extLst>
          </p:cNvPr>
          <p:cNvSpPr>
            <a:spLocks noGrp="1"/>
          </p:cNvSpPr>
          <p:nvPr>
            <p:ph type="dt" sz="half" idx="10"/>
          </p:nvPr>
        </p:nvSpPr>
        <p:spPr/>
        <p:txBody>
          <a:bodyPr/>
          <a:lstStyle/>
          <a:p>
            <a:fld id="{5A03545E-2C30-864C-B198-6D7791DAC5D7}" type="datetime1">
              <a:rPr lang="de-CH" smtClean="0"/>
              <a:t>13.10.25</a:t>
            </a:fld>
            <a:endParaRPr lang="en-US"/>
          </a:p>
        </p:txBody>
      </p:sp>
      <p:sp>
        <p:nvSpPr>
          <p:cNvPr id="5" name="Footer Placeholder 4">
            <a:extLst>
              <a:ext uri="{FF2B5EF4-FFF2-40B4-BE49-F238E27FC236}">
                <a16:creationId xmlns:a16="http://schemas.microsoft.com/office/drawing/2014/main" id="{CEC851E2-BCDF-41F9-9AC3-97EB54552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B201B-7C71-48E8-92A0-7F46C784251B}"/>
              </a:ext>
            </a:extLst>
          </p:cNvPr>
          <p:cNvSpPr>
            <a:spLocks noGrp="1"/>
          </p:cNvSpPr>
          <p:nvPr>
            <p:ph type="sldNum" sz="quarter" idx="12"/>
          </p:nvPr>
        </p:nvSpPr>
        <p:spPr/>
        <p:txBody>
          <a:bodyPr/>
          <a:lstStyle/>
          <a:p>
            <a:fld id="{6D9D89A0-785F-43A1-AC55-89E62F82BAFC}" type="slidenum">
              <a:rPr lang="en-US" smtClean="0"/>
              <a:t>‹#›</a:t>
            </a:fld>
            <a:endParaRPr lang="en-US"/>
          </a:p>
        </p:txBody>
      </p:sp>
    </p:spTree>
    <p:extLst>
      <p:ext uri="{BB962C8B-B14F-4D97-AF65-F5344CB8AC3E}">
        <p14:creationId xmlns:p14="http://schemas.microsoft.com/office/powerpoint/2010/main" val="370566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A64E-C342-43A6-8F4E-BCBF2DF15636}"/>
              </a:ext>
            </a:extLst>
          </p:cNvPr>
          <p:cNvSpPr>
            <a:spLocks noGrp="1"/>
          </p:cNvSpPr>
          <p:nvPr>
            <p:ph type="title"/>
          </p:nvPr>
        </p:nvSpPr>
        <p:spPr/>
        <p:txBody>
          <a:bodyPr>
            <a:normAutofit/>
          </a:bodyPr>
          <a:lstStyle>
            <a:lvl1pPr>
              <a:defRPr sz="3200">
                <a:solidFill>
                  <a:srgbClr val="60A0B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7E8FEF8-4B54-4F5C-8EA9-6EDD03AEBC53}"/>
              </a:ext>
            </a:extLst>
          </p:cNvPr>
          <p:cNvSpPr>
            <a:spLocks noGrp="1"/>
          </p:cNvSpPr>
          <p:nvPr>
            <p:ph idx="1"/>
          </p:nvPr>
        </p:nvSpPr>
        <p:spPr/>
        <p:txBody>
          <a:bodyPr>
            <a:normAutofit/>
          </a:bodyPr>
          <a:lstStyle>
            <a:lvl1pPr>
              <a:defRPr sz="1800">
                <a:solidFill>
                  <a:schemeClr val="tx1"/>
                </a:solidFill>
                <a:latin typeface="Century Gothic" panose="020B0502020202020204" pitchFamily="34" charset="0"/>
              </a:defRPr>
            </a:lvl1pPr>
            <a:lvl2pPr>
              <a:defRPr sz="1800">
                <a:solidFill>
                  <a:schemeClr val="tx1"/>
                </a:solidFill>
                <a:latin typeface="Century Gothic" panose="020B0502020202020204" pitchFamily="34" charset="0"/>
              </a:defRPr>
            </a:lvl2pPr>
            <a:lvl3pPr>
              <a:defRPr sz="1800">
                <a:solidFill>
                  <a:schemeClr val="tx1"/>
                </a:solidFill>
                <a:latin typeface="Century Gothic" panose="020B0502020202020204" pitchFamily="34" charset="0"/>
              </a:defRPr>
            </a:lvl3pPr>
            <a:lvl4pPr>
              <a:defRPr sz="1800">
                <a:solidFill>
                  <a:schemeClr val="tx1"/>
                </a:solidFill>
                <a:latin typeface="Century Gothic" panose="020B0502020202020204" pitchFamily="34" charset="0"/>
              </a:defRPr>
            </a:lvl4pPr>
            <a:lvl5pPr>
              <a:defRPr sz="1800">
                <a:solidFill>
                  <a:schemeClr val="tx1"/>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741D52-54C9-4A23-9660-95B552AC3360}"/>
              </a:ext>
            </a:extLst>
          </p:cNvPr>
          <p:cNvSpPr>
            <a:spLocks noGrp="1"/>
          </p:cNvSpPr>
          <p:nvPr>
            <p:ph type="dt" sz="half" idx="10"/>
          </p:nvPr>
        </p:nvSpPr>
        <p:spPr/>
        <p:txBody>
          <a:bodyPr/>
          <a:lstStyle/>
          <a:p>
            <a:fld id="{2036E1C8-7331-2142-B4ED-63FE8ADEB72F}" type="datetime1">
              <a:rPr lang="de-CH" smtClean="0"/>
              <a:t>13.10.25</a:t>
            </a:fld>
            <a:endParaRPr lang="en-US"/>
          </a:p>
        </p:txBody>
      </p:sp>
      <p:sp>
        <p:nvSpPr>
          <p:cNvPr id="5" name="Footer Placeholder 4">
            <a:extLst>
              <a:ext uri="{FF2B5EF4-FFF2-40B4-BE49-F238E27FC236}">
                <a16:creationId xmlns:a16="http://schemas.microsoft.com/office/drawing/2014/main" id="{BA1637B2-F489-470D-A93A-4FD1DD1E3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9311-C9C6-484A-B90B-FBA2E6C98202}"/>
              </a:ext>
            </a:extLst>
          </p:cNvPr>
          <p:cNvSpPr>
            <a:spLocks noGrp="1"/>
          </p:cNvSpPr>
          <p:nvPr>
            <p:ph type="sldNum" sz="quarter" idx="12"/>
          </p:nvPr>
        </p:nvSpPr>
        <p:spPr/>
        <p:txBody>
          <a:bodyPr/>
          <a:lstStyle/>
          <a:p>
            <a:fld id="{6D9D89A0-785F-43A1-AC55-89E62F82BAFC}" type="slidenum">
              <a:rPr lang="en-US" smtClean="0"/>
              <a:t>‹#›</a:t>
            </a:fld>
            <a:endParaRPr lang="en-US"/>
          </a:p>
        </p:txBody>
      </p:sp>
      <p:cxnSp>
        <p:nvCxnSpPr>
          <p:cNvPr id="7" name="Straight Connector 6">
            <a:extLst>
              <a:ext uri="{FF2B5EF4-FFF2-40B4-BE49-F238E27FC236}">
                <a16:creationId xmlns:a16="http://schemas.microsoft.com/office/drawing/2014/main" id="{48D8563B-2BB4-4E14-A9D3-E3A6F59E6D85}"/>
              </a:ext>
            </a:extLst>
          </p:cNvPr>
          <p:cNvCxnSpPr>
            <a:cxnSpLocks/>
          </p:cNvCxnSpPr>
          <p:nvPr userDrawn="1"/>
        </p:nvCxnSpPr>
        <p:spPr>
          <a:xfrm>
            <a:off x="975042" y="1518355"/>
            <a:ext cx="3694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541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F96A-B441-4AE9-AF0B-79977C4090AF}"/>
              </a:ext>
            </a:extLst>
          </p:cNvPr>
          <p:cNvSpPr>
            <a:spLocks noGrp="1"/>
          </p:cNvSpPr>
          <p:nvPr>
            <p:ph type="title"/>
          </p:nvPr>
        </p:nvSpPr>
        <p:spPr>
          <a:xfrm>
            <a:off x="831850" y="1709738"/>
            <a:ext cx="10515600" cy="2852737"/>
          </a:xfrm>
        </p:spPr>
        <p:txBody>
          <a:bodyPr anchor="b"/>
          <a:lstStyle>
            <a:lvl1pPr>
              <a:defRPr sz="6000">
                <a:solidFill>
                  <a:srgbClr val="60A0B0"/>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FF242E-0408-450F-9793-55D3F2C52692}"/>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DE66ACC-900F-4F1B-9864-3BAA240A3532}"/>
              </a:ext>
            </a:extLst>
          </p:cNvPr>
          <p:cNvSpPr>
            <a:spLocks noGrp="1"/>
          </p:cNvSpPr>
          <p:nvPr>
            <p:ph type="dt" sz="half" idx="10"/>
          </p:nvPr>
        </p:nvSpPr>
        <p:spPr/>
        <p:txBody>
          <a:bodyPr/>
          <a:lstStyle/>
          <a:p>
            <a:fld id="{96AD1093-EC08-DF41-AE80-9ED9B10AA8CF}" type="datetime1">
              <a:rPr lang="de-CH" smtClean="0"/>
              <a:t>13.10.25</a:t>
            </a:fld>
            <a:endParaRPr lang="en-US"/>
          </a:p>
        </p:txBody>
      </p:sp>
      <p:sp>
        <p:nvSpPr>
          <p:cNvPr id="5" name="Footer Placeholder 4">
            <a:extLst>
              <a:ext uri="{FF2B5EF4-FFF2-40B4-BE49-F238E27FC236}">
                <a16:creationId xmlns:a16="http://schemas.microsoft.com/office/drawing/2014/main" id="{857FD46E-898A-4928-B213-E16C761D8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DDFAE-72CF-4667-8A74-184F52C40834}"/>
              </a:ext>
            </a:extLst>
          </p:cNvPr>
          <p:cNvSpPr>
            <a:spLocks noGrp="1"/>
          </p:cNvSpPr>
          <p:nvPr>
            <p:ph type="sldNum" sz="quarter" idx="12"/>
          </p:nvPr>
        </p:nvSpPr>
        <p:spPr/>
        <p:txBody>
          <a:bodyPr/>
          <a:lstStyle/>
          <a:p>
            <a:fld id="{6D9D89A0-785F-43A1-AC55-89E62F82BAFC}" type="slidenum">
              <a:rPr lang="en-US" smtClean="0"/>
              <a:t>‹#›</a:t>
            </a:fld>
            <a:endParaRPr lang="en-US"/>
          </a:p>
        </p:txBody>
      </p:sp>
    </p:spTree>
    <p:extLst>
      <p:ext uri="{BB962C8B-B14F-4D97-AF65-F5344CB8AC3E}">
        <p14:creationId xmlns:p14="http://schemas.microsoft.com/office/powerpoint/2010/main" val="1438494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AD1F-27A9-4321-8D6A-29908D2EC1EB}"/>
              </a:ext>
            </a:extLst>
          </p:cNvPr>
          <p:cNvSpPr>
            <a:spLocks noGrp="1"/>
          </p:cNvSpPr>
          <p:nvPr>
            <p:ph type="title"/>
          </p:nvPr>
        </p:nvSpPr>
        <p:spPr/>
        <p:txBody>
          <a:bodyPr>
            <a:normAutofit/>
          </a:bodyPr>
          <a:lstStyle>
            <a:lvl1pPr>
              <a:defRPr sz="3200">
                <a:solidFill>
                  <a:srgbClr val="60A0B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1A466F0-24BE-4A88-91B4-6AC8290DC12F}"/>
              </a:ext>
            </a:extLst>
          </p:cNvPr>
          <p:cNvSpPr>
            <a:spLocks noGrp="1"/>
          </p:cNvSpPr>
          <p:nvPr>
            <p:ph sz="half" idx="1"/>
          </p:nvPr>
        </p:nvSpPr>
        <p:spPr>
          <a:xfrm>
            <a:off x="838200" y="1825625"/>
            <a:ext cx="5181600" cy="4351338"/>
          </a:xfrm>
        </p:spPr>
        <p:txBody>
          <a:bodyPr>
            <a:normAutofit/>
          </a:bodyPr>
          <a:lstStyle>
            <a:lvl1pPr>
              <a:defRPr sz="1800">
                <a:solidFill>
                  <a:schemeClr val="tx1"/>
                </a:solidFill>
                <a:latin typeface="Century Gothic" panose="020B0502020202020204" pitchFamily="34" charset="0"/>
              </a:defRPr>
            </a:lvl1pPr>
            <a:lvl2pPr>
              <a:defRPr sz="1800">
                <a:solidFill>
                  <a:schemeClr val="tx1"/>
                </a:solidFill>
                <a:latin typeface="Century Gothic" panose="020B0502020202020204" pitchFamily="34" charset="0"/>
              </a:defRPr>
            </a:lvl2pPr>
            <a:lvl3pPr>
              <a:defRPr sz="1800">
                <a:solidFill>
                  <a:schemeClr val="tx1"/>
                </a:solidFill>
                <a:latin typeface="Century Gothic" panose="020B0502020202020204" pitchFamily="34" charset="0"/>
              </a:defRPr>
            </a:lvl3pPr>
            <a:lvl4pPr>
              <a:defRPr sz="1800">
                <a:solidFill>
                  <a:schemeClr val="tx1"/>
                </a:solidFill>
                <a:latin typeface="Century Gothic" panose="020B0502020202020204" pitchFamily="34" charset="0"/>
              </a:defRPr>
            </a:lvl4pPr>
            <a:lvl5pPr>
              <a:defRPr sz="1800">
                <a:solidFill>
                  <a:schemeClr val="tx1"/>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AA0E9E5-0FAD-4812-9738-92050D168A34}"/>
              </a:ext>
            </a:extLst>
          </p:cNvPr>
          <p:cNvSpPr>
            <a:spLocks noGrp="1"/>
          </p:cNvSpPr>
          <p:nvPr>
            <p:ph sz="half" idx="2"/>
          </p:nvPr>
        </p:nvSpPr>
        <p:spPr>
          <a:xfrm>
            <a:off x="6172200" y="1825625"/>
            <a:ext cx="5181600" cy="4351338"/>
          </a:xfrm>
        </p:spPr>
        <p:txBody>
          <a:bodyPr>
            <a:normAutofit/>
          </a:bodyPr>
          <a:lstStyle>
            <a:lvl1pPr>
              <a:defRPr lang="en-US" sz="1800" kern="1200" dirty="0">
                <a:solidFill>
                  <a:schemeClr val="tx1"/>
                </a:solidFill>
                <a:latin typeface="Century Gothic" panose="020B0502020202020204" pitchFamily="34" charset="0"/>
                <a:ea typeface="+mn-ea"/>
                <a:cs typeface="+mn-cs"/>
              </a:defRPr>
            </a:lvl1pPr>
            <a:lvl2pPr>
              <a:defRPr lang="en-US" sz="1800" kern="1200" dirty="0">
                <a:solidFill>
                  <a:schemeClr val="tx1"/>
                </a:solidFill>
                <a:latin typeface="Century Gothic" panose="020B0502020202020204" pitchFamily="34" charset="0"/>
                <a:ea typeface="+mn-ea"/>
                <a:cs typeface="+mn-cs"/>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5D9BD44-5113-49DA-86A3-EDE7C980C0A7}"/>
              </a:ext>
            </a:extLst>
          </p:cNvPr>
          <p:cNvSpPr>
            <a:spLocks noGrp="1"/>
          </p:cNvSpPr>
          <p:nvPr>
            <p:ph type="dt" sz="half" idx="10"/>
          </p:nvPr>
        </p:nvSpPr>
        <p:spPr/>
        <p:txBody>
          <a:bodyPr/>
          <a:lstStyle/>
          <a:p>
            <a:fld id="{D074B15C-0260-9147-ADAD-3B9F394D3162}" type="datetime1">
              <a:rPr lang="de-CH" smtClean="0"/>
              <a:t>13.10.25</a:t>
            </a:fld>
            <a:endParaRPr lang="en-US"/>
          </a:p>
        </p:txBody>
      </p:sp>
      <p:sp>
        <p:nvSpPr>
          <p:cNvPr id="6" name="Footer Placeholder 5">
            <a:extLst>
              <a:ext uri="{FF2B5EF4-FFF2-40B4-BE49-F238E27FC236}">
                <a16:creationId xmlns:a16="http://schemas.microsoft.com/office/drawing/2014/main" id="{0518FFC5-E976-430A-9EA7-7A2D2DB91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FC5F7-6695-4EFA-91E6-00B95D474821}"/>
              </a:ext>
            </a:extLst>
          </p:cNvPr>
          <p:cNvSpPr>
            <a:spLocks noGrp="1"/>
          </p:cNvSpPr>
          <p:nvPr>
            <p:ph type="sldNum" sz="quarter" idx="12"/>
          </p:nvPr>
        </p:nvSpPr>
        <p:spPr/>
        <p:txBody>
          <a:bodyPr/>
          <a:lstStyle/>
          <a:p>
            <a:fld id="{6D9D89A0-785F-43A1-AC55-89E62F82BAFC}" type="slidenum">
              <a:rPr lang="en-US" smtClean="0"/>
              <a:t>‹#›</a:t>
            </a:fld>
            <a:endParaRPr lang="en-US"/>
          </a:p>
        </p:txBody>
      </p:sp>
      <p:cxnSp>
        <p:nvCxnSpPr>
          <p:cNvPr id="9" name="Straight Connector 8">
            <a:extLst>
              <a:ext uri="{FF2B5EF4-FFF2-40B4-BE49-F238E27FC236}">
                <a16:creationId xmlns:a16="http://schemas.microsoft.com/office/drawing/2014/main" id="{D884D4D8-24B0-4834-9E9F-706E473818C3}"/>
              </a:ext>
            </a:extLst>
          </p:cNvPr>
          <p:cNvCxnSpPr>
            <a:cxnSpLocks/>
          </p:cNvCxnSpPr>
          <p:nvPr userDrawn="1"/>
        </p:nvCxnSpPr>
        <p:spPr>
          <a:xfrm>
            <a:off x="975042" y="1518355"/>
            <a:ext cx="3694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469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B353-4BB4-47A6-82AC-14D42BAFA31F}"/>
              </a:ext>
            </a:extLst>
          </p:cNvPr>
          <p:cNvSpPr>
            <a:spLocks noGrp="1"/>
          </p:cNvSpPr>
          <p:nvPr>
            <p:ph type="title"/>
          </p:nvPr>
        </p:nvSpPr>
        <p:spPr>
          <a:xfrm>
            <a:off x="839788" y="365125"/>
            <a:ext cx="10515600" cy="1325563"/>
          </a:xfrm>
        </p:spPr>
        <p:txBody>
          <a:bodyPr>
            <a:normAutofit/>
          </a:bodyPr>
          <a:lstStyle>
            <a:lvl1pPr>
              <a:defRPr sz="3200">
                <a:solidFill>
                  <a:srgbClr val="60A0B0"/>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DD6D7DF-2B01-4C63-86FF-B710E624CC0E}"/>
              </a:ext>
            </a:extLst>
          </p:cNvPr>
          <p:cNvSpPr>
            <a:spLocks noGrp="1"/>
          </p:cNvSpPr>
          <p:nvPr>
            <p:ph type="body" idx="1"/>
          </p:nvPr>
        </p:nvSpPr>
        <p:spPr>
          <a:xfrm>
            <a:off x="839788" y="1681163"/>
            <a:ext cx="5157787" cy="823912"/>
          </a:xfrm>
        </p:spPr>
        <p:txBody>
          <a:bodyPr anchor="b">
            <a:normAutofit/>
          </a:bodyPr>
          <a:lstStyle>
            <a:lvl1pPr marL="0" indent="0">
              <a:buNone/>
              <a:defRPr sz="2000" b="1">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A61426-9CB2-4BA5-9B9A-8D3831C5DA50}"/>
              </a:ext>
            </a:extLst>
          </p:cNvPr>
          <p:cNvSpPr>
            <a:spLocks noGrp="1"/>
          </p:cNvSpPr>
          <p:nvPr>
            <p:ph sz="half" idx="2"/>
          </p:nvPr>
        </p:nvSpPr>
        <p:spPr>
          <a:xfrm>
            <a:off x="839788" y="2505075"/>
            <a:ext cx="5157787" cy="3684588"/>
          </a:xfrm>
        </p:spPr>
        <p:txBody>
          <a:bodyPr>
            <a:normAutofit/>
          </a:bodyPr>
          <a:lstStyle>
            <a:lvl1pPr>
              <a:defRPr sz="1800">
                <a:solidFill>
                  <a:schemeClr val="tx1"/>
                </a:solidFill>
                <a:latin typeface="Century Gothic" panose="020B0502020202020204" pitchFamily="34" charset="0"/>
              </a:defRPr>
            </a:lvl1pPr>
            <a:lvl2pPr>
              <a:defRPr sz="1800">
                <a:solidFill>
                  <a:schemeClr val="tx1"/>
                </a:solidFill>
                <a:latin typeface="Century Gothic" panose="020B0502020202020204" pitchFamily="34" charset="0"/>
              </a:defRPr>
            </a:lvl2pPr>
            <a:lvl3pPr>
              <a:defRPr sz="1800">
                <a:solidFill>
                  <a:schemeClr val="tx1"/>
                </a:solidFill>
                <a:latin typeface="Century Gothic" panose="020B0502020202020204" pitchFamily="34" charset="0"/>
              </a:defRPr>
            </a:lvl3pPr>
            <a:lvl4pPr>
              <a:defRPr sz="1800">
                <a:solidFill>
                  <a:schemeClr val="tx1"/>
                </a:solidFill>
                <a:latin typeface="Century Gothic" panose="020B0502020202020204" pitchFamily="34" charset="0"/>
              </a:defRPr>
            </a:lvl4pPr>
            <a:lvl5pPr>
              <a:defRPr sz="1800">
                <a:solidFill>
                  <a:schemeClr val="tx1"/>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BBB1D59-EC2B-4F33-B0A6-86B4A734D6B1}"/>
              </a:ext>
            </a:extLst>
          </p:cNvPr>
          <p:cNvSpPr>
            <a:spLocks noGrp="1"/>
          </p:cNvSpPr>
          <p:nvPr>
            <p:ph type="body" sz="quarter" idx="3"/>
          </p:nvPr>
        </p:nvSpPr>
        <p:spPr>
          <a:xfrm>
            <a:off x="6172200" y="1681163"/>
            <a:ext cx="5183188" cy="823912"/>
          </a:xfrm>
        </p:spPr>
        <p:txBody>
          <a:bodyPr anchor="b">
            <a:normAutofit/>
          </a:bodyPr>
          <a:lstStyle>
            <a:lvl1pPr marL="0" indent="0">
              <a:buNone/>
              <a:defRPr sz="2000" b="1">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63FE0C4-B88B-47AD-BDB9-14120BAACCDA}"/>
              </a:ext>
            </a:extLst>
          </p:cNvPr>
          <p:cNvSpPr>
            <a:spLocks noGrp="1"/>
          </p:cNvSpPr>
          <p:nvPr>
            <p:ph sz="quarter" idx="4"/>
          </p:nvPr>
        </p:nvSpPr>
        <p:spPr>
          <a:xfrm>
            <a:off x="6172200" y="2505075"/>
            <a:ext cx="5183188" cy="3684588"/>
          </a:xfrm>
        </p:spPr>
        <p:txBody>
          <a:bodyPr>
            <a:normAutofit/>
          </a:bodyPr>
          <a:lstStyle>
            <a:lvl1pPr>
              <a:defRPr sz="1800">
                <a:solidFill>
                  <a:schemeClr val="tx1"/>
                </a:solidFill>
                <a:latin typeface="Century Gothic" panose="020B0502020202020204" pitchFamily="34" charset="0"/>
              </a:defRPr>
            </a:lvl1pPr>
            <a:lvl2pPr>
              <a:defRPr sz="1800">
                <a:solidFill>
                  <a:schemeClr val="tx1"/>
                </a:solidFill>
                <a:latin typeface="Century Gothic" panose="020B0502020202020204" pitchFamily="34" charset="0"/>
              </a:defRPr>
            </a:lvl2pPr>
            <a:lvl3pPr>
              <a:defRPr sz="1800">
                <a:solidFill>
                  <a:schemeClr val="tx1"/>
                </a:solidFill>
                <a:latin typeface="Century Gothic" panose="020B0502020202020204" pitchFamily="34" charset="0"/>
              </a:defRPr>
            </a:lvl3pPr>
            <a:lvl4pPr>
              <a:defRPr sz="1800">
                <a:solidFill>
                  <a:schemeClr val="tx1"/>
                </a:solidFill>
                <a:latin typeface="Century Gothic" panose="020B0502020202020204" pitchFamily="34" charset="0"/>
              </a:defRPr>
            </a:lvl4pPr>
            <a:lvl5pPr>
              <a:defRPr sz="1800">
                <a:solidFill>
                  <a:schemeClr val="tx1"/>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144C1BE-7212-4C78-BC4C-C35A13742068}"/>
              </a:ext>
            </a:extLst>
          </p:cNvPr>
          <p:cNvSpPr>
            <a:spLocks noGrp="1"/>
          </p:cNvSpPr>
          <p:nvPr>
            <p:ph type="dt" sz="half" idx="10"/>
          </p:nvPr>
        </p:nvSpPr>
        <p:spPr/>
        <p:txBody>
          <a:bodyPr/>
          <a:lstStyle/>
          <a:p>
            <a:fld id="{75D60248-D7EB-BE4D-A5F5-96FD33CAFFA2}" type="datetime1">
              <a:rPr lang="de-CH" smtClean="0"/>
              <a:t>13.10.25</a:t>
            </a:fld>
            <a:endParaRPr lang="en-US"/>
          </a:p>
        </p:txBody>
      </p:sp>
      <p:sp>
        <p:nvSpPr>
          <p:cNvPr id="8" name="Footer Placeholder 7">
            <a:extLst>
              <a:ext uri="{FF2B5EF4-FFF2-40B4-BE49-F238E27FC236}">
                <a16:creationId xmlns:a16="http://schemas.microsoft.com/office/drawing/2014/main" id="{2F6363BA-19E9-4505-930B-44B83ACE72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364C6C-5EB4-421F-A38A-BBC103D1A9B8}"/>
              </a:ext>
            </a:extLst>
          </p:cNvPr>
          <p:cNvSpPr>
            <a:spLocks noGrp="1"/>
          </p:cNvSpPr>
          <p:nvPr>
            <p:ph type="sldNum" sz="quarter" idx="12"/>
          </p:nvPr>
        </p:nvSpPr>
        <p:spPr/>
        <p:txBody>
          <a:bodyPr/>
          <a:lstStyle/>
          <a:p>
            <a:fld id="{6D9D89A0-785F-43A1-AC55-89E62F82BAFC}" type="slidenum">
              <a:rPr lang="en-US" smtClean="0"/>
              <a:t>‹#›</a:t>
            </a:fld>
            <a:endParaRPr lang="en-US"/>
          </a:p>
        </p:txBody>
      </p:sp>
      <p:cxnSp>
        <p:nvCxnSpPr>
          <p:cNvPr id="10" name="Straight Connector 9">
            <a:extLst>
              <a:ext uri="{FF2B5EF4-FFF2-40B4-BE49-F238E27FC236}">
                <a16:creationId xmlns:a16="http://schemas.microsoft.com/office/drawing/2014/main" id="{BC41F800-A648-4435-8AA4-1D863F85A3BA}"/>
              </a:ext>
            </a:extLst>
          </p:cNvPr>
          <p:cNvCxnSpPr>
            <a:cxnSpLocks/>
          </p:cNvCxnSpPr>
          <p:nvPr userDrawn="1"/>
        </p:nvCxnSpPr>
        <p:spPr>
          <a:xfrm>
            <a:off x="975042" y="1518355"/>
            <a:ext cx="3694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608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A5BA-4247-4AAB-A217-8031308741AC}"/>
              </a:ext>
            </a:extLst>
          </p:cNvPr>
          <p:cNvSpPr>
            <a:spLocks noGrp="1"/>
          </p:cNvSpPr>
          <p:nvPr>
            <p:ph type="title"/>
          </p:nvPr>
        </p:nvSpPr>
        <p:spPr/>
        <p:txBody>
          <a:bodyPr>
            <a:normAutofit/>
          </a:bodyPr>
          <a:lstStyle>
            <a:lvl1pPr>
              <a:defRPr sz="3200">
                <a:solidFill>
                  <a:srgbClr val="60A0B0"/>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5588AF6E-AFEC-4BC3-89E2-2DE496E2C59F}"/>
              </a:ext>
            </a:extLst>
          </p:cNvPr>
          <p:cNvSpPr>
            <a:spLocks noGrp="1"/>
          </p:cNvSpPr>
          <p:nvPr>
            <p:ph type="dt" sz="half" idx="10"/>
          </p:nvPr>
        </p:nvSpPr>
        <p:spPr/>
        <p:txBody>
          <a:bodyPr/>
          <a:lstStyle/>
          <a:p>
            <a:fld id="{8D189447-1655-FF40-BEB7-79A99C0A8C39}" type="datetime1">
              <a:rPr lang="de-CH" smtClean="0"/>
              <a:t>13.10.25</a:t>
            </a:fld>
            <a:endParaRPr lang="en-US"/>
          </a:p>
        </p:txBody>
      </p:sp>
      <p:sp>
        <p:nvSpPr>
          <p:cNvPr id="4" name="Footer Placeholder 3">
            <a:extLst>
              <a:ext uri="{FF2B5EF4-FFF2-40B4-BE49-F238E27FC236}">
                <a16:creationId xmlns:a16="http://schemas.microsoft.com/office/drawing/2014/main" id="{ED2F1DAF-C1C5-44E9-B7D6-4FB251C167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E38998-4078-4447-AC57-935B61F02121}"/>
              </a:ext>
            </a:extLst>
          </p:cNvPr>
          <p:cNvSpPr>
            <a:spLocks noGrp="1"/>
          </p:cNvSpPr>
          <p:nvPr>
            <p:ph type="sldNum" sz="quarter" idx="12"/>
          </p:nvPr>
        </p:nvSpPr>
        <p:spPr/>
        <p:txBody>
          <a:bodyPr/>
          <a:lstStyle/>
          <a:p>
            <a:fld id="{6D9D89A0-785F-43A1-AC55-89E62F82BAFC}" type="slidenum">
              <a:rPr lang="en-US" smtClean="0"/>
              <a:t>‹#›</a:t>
            </a:fld>
            <a:endParaRPr lang="en-US"/>
          </a:p>
        </p:txBody>
      </p:sp>
      <p:cxnSp>
        <p:nvCxnSpPr>
          <p:cNvPr id="6" name="Straight Connector 5">
            <a:extLst>
              <a:ext uri="{FF2B5EF4-FFF2-40B4-BE49-F238E27FC236}">
                <a16:creationId xmlns:a16="http://schemas.microsoft.com/office/drawing/2014/main" id="{D2EEF565-71AB-4148-8D60-4F8601862BC1}"/>
              </a:ext>
            </a:extLst>
          </p:cNvPr>
          <p:cNvCxnSpPr>
            <a:cxnSpLocks/>
          </p:cNvCxnSpPr>
          <p:nvPr userDrawn="1"/>
        </p:nvCxnSpPr>
        <p:spPr>
          <a:xfrm>
            <a:off x="975042" y="1518355"/>
            <a:ext cx="3694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016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392C00-17EE-465F-8E40-AF90B98AE8E4}"/>
              </a:ext>
            </a:extLst>
          </p:cNvPr>
          <p:cNvSpPr>
            <a:spLocks noGrp="1"/>
          </p:cNvSpPr>
          <p:nvPr>
            <p:ph type="dt" sz="half" idx="10"/>
          </p:nvPr>
        </p:nvSpPr>
        <p:spPr/>
        <p:txBody>
          <a:bodyPr/>
          <a:lstStyle/>
          <a:p>
            <a:fld id="{FA46817D-3F08-9E4B-A20F-C07B45E3303D}" type="datetime1">
              <a:rPr lang="de-CH" smtClean="0"/>
              <a:t>13.10.25</a:t>
            </a:fld>
            <a:endParaRPr lang="en-US"/>
          </a:p>
        </p:txBody>
      </p:sp>
      <p:sp>
        <p:nvSpPr>
          <p:cNvPr id="3" name="Footer Placeholder 2">
            <a:extLst>
              <a:ext uri="{FF2B5EF4-FFF2-40B4-BE49-F238E27FC236}">
                <a16:creationId xmlns:a16="http://schemas.microsoft.com/office/drawing/2014/main" id="{8B02BFBC-C5EF-47FD-B4C2-C6CF0B9498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F12DB4-0BEE-47D7-9FF9-E2F5AA5324E3}"/>
              </a:ext>
            </a:extLst>
          </p:cNvPr>
          <p:cNvSpPr>
            <a:spLocks noGrp="1"/>
          </p:cNvSpPr>
          <p:nvPr>
            <p:ph type="sldNum" sz="quarter" idx="12"/>
          </p:nvPr>
        </p:nvSpPr>
        <p:spPr/>
        <p:txBody>
          <a:bodyPr/>
          <a:lstStyle/>
          <a:p>
            <a:fld id="{6D9D89A0-785F-43A1-AC55-89E62F82BAFC}" type="slidenum">
              <a:rPr lang="en-US" smtClean="0"/>
              <a:t>‹#›</a:t>
            </a:fld>
            <a:endParaRPr lang="en-US"/>
          </a:p>
        </p:txBody>
      </p:sp>
    </p:spTree>
    <p:extLst>
      <p:ext uri="{BB962C8B-B14F-4D97-AF65-F5344CB8AC3E}">
        <p14:creationId xmlns:p14="http://schemas.microsoft.com/office/powerpoint/2010/main" val="2126732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4365-8D79-481F-9170-89DDB2FF3A8E}"/>
              </a:ext>
            </a:extLst>
          </p:cNvPr>
          <p:cNvSpPr>
            <a:spLocks noGrp="1"/>
          </p:cNvSpPr>
          <p:nvPr>
            <p:ph type="title"/>
          </p:nvPr>
        </p:nvSpPr>
        <p:spPr>
          <a:xfrm>
            <a:off x="839788" y="457200"/>
            <a:ext cx="3932237" cy="1600200"/>
          </a:xfrm>
        </p:spPr>
        <p:txBody>
          <a:bodyPr anchor="b"/>
          <a:lstStyle>
            <a:lvl1pPr>
              <a:defRPr sz="3200">
                <a:solidFill>
                  <a:srgbClr val="60A0B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4BCF053-45AD-45DF-BE79-464B14D169A8}"/>
              </a:ext>
            </a:extLst>
          </p:cNvPr>
          <p:cNvSpPr>
            <a:spLocks noGrp="1"/>
          </p:cNvSpPr>
          <p:nvPr>
            <p:ph idx="1"/>
          </p:nvPr>
        </p:nvSpPr>
        <p:spPr>
          <a:xfrm>
            <a:off x="5183188" y="987425"/>
            <a:ext cx="6172200" cy="4873625"/>
          </a:xfrm>
        </p:spPr>
        <p:txBody>
          <a:bodyPr>
            <a:normAutofit/>
          </a:bodyPr>
          <a:lstStyle>
            <a:lvl1pPr>
              <a:defRPr sz="1800">
                <a:solidFill>
                  <a:schemeClr val="tx1"/>
                </a:solidFill>
                <a:latin typeface="Century Gothic" panose="020B0502020202020204" pitchFamily="34" charset="0"/>
              </a:defRPr>
            </a:lvl1pPr>
            <a:lvl2pPr>
              <a:defRPr sz="1800">
                <a:solidFill>
                  <a:schemeClr val="tx1"/>
                </a:solidFill>
                <a:latin typeface="Century Gothic" panose="020B0502020202020204" pitchFamily="34" charset="0"/>
              </a:defRPr>
            </a:lvl2pPr>
            <a:lvl3pPr>
              <a:defRPr sz="1800">
                <a:solidFill>
                  <a:schemeClr val="tx1"/>
                </a:solidFill>
                <a:latin typeface="Century Gothic" panose="020B0502020202020204" pitchFamily="34" charset="0"/>
              </a:defRPr>
            </a:lvl3pPr>
            <a:lvl4pPr>
              <a:defRPr sz="1800">
                <a:solidFill>
                  <a:schemeClr val="tx1"/>
                </a:solidFill>
                <a:latin typeface="Century Gothic" panose="020B0502020202020204" pitchFamily="34" charset="0"/>
              </a:defRPr>
            </a:lvl4pPr>
            <a:lvl5pPr>
              <a:defRPr sz="1800">
                <a:solidFill>
                  <a:schemeClr val="tx1"/>
                </a:solidFill>
                <a:latin typeface="Century Gothic" panose="020B0502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CA21DFD-3C3B-42F6-8A29-2A246A69B5A1}"/>
              </a:ext>
            </a:extLst>
          </p:cNvPr>
          <p:cNvSpPr>
            <a:spLocks noGrp="1"/>
          </p:cNvSpPr>
          <p:nvPr>
            <p:ph type="body" sz="half" idx="2"/>
          </p:nvPr>
        </p:nvSpPr>
        <p:spPr>
          <a:xfrm>
            <a:off x="839788" y="2057400"/>
            <a:ext cx="3932237" cy="3811588"/>
          </a:xfrm>
        </p:spPr>
        <p:txBody>
          <a:bodyPr/>
          <a:lstStyle>
            <a:lvl1pPr marL="0" indent="0">
              <a:buNone/>
              <a:defRPr sz="1600">
                <a:solidFill>
                  <a:schemeClr val="accent1">
                    <a:lumMod val="50000"/>
                  </a:schemeClr>
                </a:solidFill>
                <a:latin typeface="Century Gothic" panose="020B0502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7317FB9-3A48-43E6-AA1F-8B30E7B4D2FB}"/>
              </a:ext>
            </a:extLst>
          </p:cNvPr>
          <p:cNvSpPr>
            <a:spLocks noGrp="1"/>
          </p:cNvSpPr>
          <p:nvPr>
            <p:ph type="dt" sz="half" idx="10"/>
          </p:nvPr>
        </p:nvSpPr>
        <p:spPr/>
        <p:txBody>
          <a:bodyPr/>
          <a:lstStyle/>
          <a:p>
            <a:fld id="{7A159DA7-96EF-CF4E-BCFB-919345512989}" type="datetime1">
              <a:rPr lang="de-CH" smtClean="0"/>
              <a:t>13.10.25</a:t>
            </a:fld>
            <a:endParaRPr lang="en-US"/>
          </a:p>
        </p:txBody>
      </p:sp>
      <p:sp>
        <p:nvSpPr>
          <p:cNvPr id="6" name="Footer Placeholder 5">
            <a:extLst>
              <a:ext uri="{FF2B5EF4-FFF2-40B4-BE49-F238E27FC236}">
                <a16:creationId xmlns:a16="http://schemas.microsoft.com/office/drawing/2014/main" id="{27179532-2F49-43DE-8004-215D9BAA3C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6447AD-F1BB-4C5D-9E52-6445893067E0}"/>
              </a:ext>
            </a:extLst>
          </p:cNvPr>
          <p:cNvSpPr>
            <a:spLocks noGrp="1"/>
          </p:cNvSpPr>
          <p:nvPr>
            <p:ph type="sldNum" sz="quarter" idx="12"/>
          </p:nvPr>
        </p:nvSpPr>
        <p:spPr/>
        <p:txBody>
          <a:bodyPr/>
          <a:lstStyle/>
          <a:p>
            <a:fld id="{6D9D89A0-785F-43A1-AC55-89E62F82BAFC}" type="slidenum">
              <a:rPr lang="en-US" smtClean="0"/>
              <a:t>‹#›</a:t>
            </a:fld>
            <a:endParaRPr lang="en-US"/>
          </a:p>
        </p:txBody>
      </p:sp>
      <p:cxnSp>
        <p:nvCxnSpPr>
          <p:cNvPr id="8" name="Straight Connector 7">
            <a:extLst>
              <a:ext uri="{FF2B5EF4-FFF2-40B4-BE49-F238E27FC236}">
                <a16:creationId xmlns:a16="http://schemas.microsoft.com/office/drawing/2014/main" id="{6CFA9751-B7C4-40BB-9965-33D8FC10547F}"/>
              </a:ext>
            </a:extLst>
          </p:cNvPr>
          <p:cNvCxnSpPr>
            <a:cxnSpLocks/>
          </p:cNvCxnSpPr>
          <p:nvPr userDrawn="1"/>
        </p:nvCxnSpPr>
        <p:spPr>
          <a:xfrm>
            <a:off x="958417" y="2057400"/>
            <a:ext cx="3694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26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65F4-1FA2-4712-93B9-9F119FDF8FEB}"/>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8C61D7BC-B678-4C65-8BD3-F341CEC4D6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00ED6FE-A6E0-4F13-8BA6-47A86DBD3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340A60D-A4BC-440E-A9E4-EA17D3CB72B0}"/>
              </a:ext>
            </a:extLst>
          </p:cNvPr>
          <p:cNvSpPr>
            <a:spLocks noGrp="1"/>
          </p:cNvSpPr>
          <p:nvPr>
            <p:ph type="dt" sz="half" idx="10"/>
          </p:nvPr>
        </p:nvSpPr>
        <p:spPr/>
        <p:txBody>
          <a:bodyPr/>
          <a:lstStyle/>
          <a:p>
            <a:fld id="{A4DEB8E6-AECB-6E44-B0E7-238298CBF475}" type="datetime1">
              <a:rPr lang="de-CH" smtClean="0"/>
              <a:t>13.10.25</a:t>
            </a:fld>
            <a:endParaRPr lang="en-US"/>
          </a:p>
        </p:txBody>
      </p:sp>
      <p:sp>
        <p:nvSpPr>
          <p:cNvPr id="6" name="Footer Placeholder 5">
            <a:extLst>
              <a:ext uri="{FF2B5EF4-FFF2-40B4-BE49-F238E27FC236}">
                <a16:creationId xmlns:a16="http://schemas.microsoft.com/office/drawing/2014/main" id="{4A382134-7D7B-4C2F-A481-8579EEE389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6269C1-B59B-4C1B-BDC4-492DB054D8FD}"/>
              </a:ext>
            </a:extLst>
          </p:cNvPr>
          <p:cNvSpPr>
            <a:spLocks noGrp="1"/>
          </p:cNvSpPr>
          <p:nvPr>
            <p:ph type="sldNum" sz="quarter" idx="12"/>
          </p:nvPr>
        </p:nvSpPr>
        <p:spPr/>
        <p:txBody>
          <a:bodyPr/>
          <a:lstStyle/>
          <a:p>
            <a:fld id="{6D9D89A0-785F-43A1-AC55-89E62F82BAFC}" type="slidenum">
              <a:rPr lang="en-US" smtClean="0"/>
              <a:t>‹#›</a:t>
            </a:fld>
            <a:endParaRPr lang="en-US"/>
          </a:p>
        </p:txBody>
      </p:sp>
      <p:cxnSp>
        <p:nvCxnSpPr>
          <p:cNvPr id="8" name="Straight Connector 7">
            <a:extLst>
              <a:ext uri="{FF2B5EF4-FFF2-40B4-BE49-F238E27FC236}">
                <a16:creationId xmlns:a16="http://schemas.microsoft.com/office/drawing/2014/main" id="{CFFF6EA2-766A-43B4-9644-F54477886B19}"/>
              </a:ext>
            </a:extLst>
          </p:cNvPr>
          <p:cNvCxnSpPr>
            <a:cxnSpLocks/>
          </p:cNvCxnSpPr>
          <p:nvPr userDrawn="1"/>
        </p:nvCxnSpPr>
        <p:spPr>
          <a:xfrm>
            <a:off x="958417" y="2057400"/>
            <a:ext cx="3694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008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B3257-0353-4E02-92E6-EE96089172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883C0CF-04A1-4C7A-91B0-FE4ECF0FAF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F4C155-DF61-4AC2-8F92-E149AD021A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C3DB27-F28F-8B4F-A1EA-B3CD6D80BABF}" type="datetime1">
              <a:rPr lang="de-CH" smtClean="0"/>
              <a:t>13.10.25</a:t>
            </a:fld>
            <a:endParaRPr lang="en-US"/>
          </a:p>
        </p:txBody>
      </p:sp>
      <p:sp>
        <p:nvSpPr>
          <p:cNvPr id="5" name="Footer Placeholder 4">
            <a:extLst>
              <a:ext uri="{FF2B5EF4-FFF2-40B4-BE49-F238E27FC236}">
                <a16:creationId xmlns:a16="http://schemas.microsoft.com/office/drawing/2014/main" id="{0FE00ECA-EE49-411F-B0C2-2A63435665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87342C-4134-41D0-B500-CF3FFA41F11F}"/>
              </a:ext>
            </a:extLst>
          </p:cNvPr>
          <p:cNvSpPr>
            <a:spLocks noGrp="1"/>
          </p:cNvSpPr>
          <p:nvPr>
            <p:ph type="sldNum" sz="quarter" idx="4"/>
          </p:nvPr>
        </p:nvSpPr>
        <p:spPr>
          <a:xfrm>
            <a:off x="8204504" y="636436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9D89A0-785F-43A1-AC55-89E62F82BAFC}" type="slidenum">
              <a:rPr lang="en-US" smtClean="0"/>
              <a:t>‹#›</a:t>
            </a:fld>
            <a:endParaRPr lang="en-US"/>
          </a:p>
        </p:txBody>
      </p:sp>
      <p:pic>
        <p:nvPicPr>
          <p:cNvPr id="8" name="Graphic 7">
            <a:extLst>
              <a:ext uri="{FF2B5EF4-FFF2-40B4-BE49-F238E27FC236}">
                <a16:creationId xmlns:a16="http://schemas.microsoft.com/office/drawing/2014/main" id="{5F9F501A-93A2-3D6B-B42B-51F12B327A88}"/>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54352" y="5304985"/>
            <a:ext cx="1743955" cy="1743955"/>
          </a:xfrm>
          <a:prstGeom prst="rect">
            <a:avLst/>
          </a:prstGeom>
        </p:spPr>
      </p:pic>
    </p:spTree>
    <p:extLst>
      <p:ext uri="{BB962C8B-B14F-4D97-AF65-F5344CB8AC3E}">
        <p14:creationId xmlns:p14="http://schemas.microsoft.com/office/powerpoint/2010/main" val="161420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kern="1200">
          <a:solidFill>
            <a:srgbClr val="60A0B0"/>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8.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50.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diagramColors" Target="../diagrams/colors50.xml"/><Relationship Id="rId4" Type="http://schemas.openxmlformats.org/officeDocument/2006/relationships/diagramQuickStyle" Target="../diagrams/quickStyle5.xml"/><Relationship Id="rId9" Type="http://schemas.openxmlformats.org/officeDocument/2006/relationships/diagramQuickStyle" Target="../diagrams/quickStyle50.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link.springer.com/chapter/10.1007/978-3-030-28954-6_10"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2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63.jpeg"/><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entury Gothic"/>
              <a:buNone/>
            </a:pPr>
            <a:endParaRPr/>
          </a:p>
        </p:txBody>
      </p:sp>
      <p:sp>
        <p:nvSpPr>
          <p:cNvPr id="89" name="Google Shape;89;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
        <p:nvSpPr>
          <p:cNvPr id="90" name="Google Shape;9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t>1</a:t>
            </a:fld>
            <a:endParaRPr/>
          </a:p>
        </p:txBody>
      </p:sp>
      <p:pic>
        <p:nvPicPr>
          <p:cNvPr id="91" name="Google Shape;91;p24" descr="A picture containing green, laser, clos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2" name="Google Shape;92;p24"/>
          <p:cNvSpPr/>
          <p:nvPr/>
        </p:nvSpPr>
        <p:spPr>
          <a:xfrm>
            <a:off x="-144379" y="-68180"/>
            <a:ext cx="12336379" cy="6926180"/>
          </a:xfrm>
          <a:custGeom>
            <a:avLst/>
            <a:gdLst/>
            <a:ahLst/>
            <a:cxnLst/>
            <a:rect l="l" t="t" r="r" b="b"/>
            <a:pathLst>
              <a:path w="12192000" h="6858000" extrusionOk="0">
                <a:moveTo>
                  <a:pt x="8352631" y="2892706"/>
                </a:moveTo>
                <a:lnTo>
                  <a:pt x="8472884" y="3216556"/>
                </a:lnTo>
                <a:lnTo>
                  <a:pt x="8234759" y="3216556"/>
                </a:lnTo>
                <a:close/>
                <a:moveTo>
                  <a:pt x="4456906" y="2892706"/>
                </a:moveTo>
                <a:lnTo>
                  <a:pt x="4577159" y="3216556"/>
                </a:lnTo>
                <a:lnTo>
                  <a:pt x="4339035" y="3216556"/>
                </a:lnTo>
                <a:close/>
                <a:moveTo>
                  <a:pt x="1118394" y="2836747"/>
                </a:moveTo>
                <a:lnTo>
                  <a:pt x="1197570" y="2836747"/>
                </a:lnTo>
                <a:cubicBezTo>
                  <a:pt x="1269405" y="2836747"/>
                  <a:pt x="1317625" y="2839525"/>
                  <a:pt x="1342231" y="2845081"/>
                </a:cubicBezTo>
                <a:cubicBezTo>
                  <a:pt x="1375172" y="2852225"/>
                  <a:pt x="1402358" y="2865917"/>
                  <a:pt x="1423789" y="2886157"/>
                </a:cubicBezTo>
                <a:cubicBezTo>
                  <a:pt x="1445220" y="2906398"/>
                  <a:pt x="1461889" y="2934576"/>
                  <a:pt x="1473795" y="2970692"/>
                </a:cubicBezTo>
                <a:cubicBezTo>
                  <a:pt x="1485702" y="3006808"/>
                  <a:pt x="1491654" y="3058600"/>
                  <a:pt x="1491654" y="3126069"/>
                </a:cubicBezTo>
                <a:cubicBezTo>
                  <a:pt x="1491654" y="3193537"/>
                  <a:pt x="1485702" y="3246818"/>
                  <a:pt x="1473795" y="3285910"/>
                </a:cubicBezTo>
                <a:cubicBezTo>
                  <a:pt x="1461889" y="3325002"/>
                  <a:pt x="1446510" y="3353081"/>
                  <a:pt x="1427659" y="3370147"/>
                </a:cubicBezTo>
                <a:cubicBezTo>
                  <a:pt x="1408807" y="3387212"/>
                  <a:pt x="1385094" y="3399317"/>
                  <a:pt x="1356519" y="3406461"/>
                </a:cubicBezTo>
                <a:cubicBezTo>
                  <a:pt x="1334691" y="3412017"/>
                  <a:pt x="1299170" y="3414795"/>
                  <a:pt x="1249958" y="3414795"/>
                </a:cubicBezTo>
                <a:lnTo>
                  <a:pt x="1118394" y="3414795"/>
                </a:lnTo>
                <a:close/>
                <a:moveTo>
                  <a:pt x="4976614" y="2696253"/>
                </a:moveTo>
                <a:lnTo>
                  <a:pt x="4976614" y="3561837"/>
                </a:lnTo>
                <a:lnTo>
                  <a:pt x="5590976" y="3561837"/>
                </a:lnTo>
                <a:lnTo>
                  <a:pt x="5590976" y="3414795"/>
                </a:lnTo>
                <a:lnTo>
                  <a:pt x="5152826" y="3414795"/>
                </a:lnTo>
                <a:lnTo>
                  <a:pt x="5152826" y="2696253"/>
                </a:lnTo>
                <a:close/>
                <a:moveTo>
                  <a:pt x="10620176" y="2689109"/>
                </a:moveTo>
                <a:lnTo>
                  <a:pt x="10620176" y="3561837"/>
                </a:lnTo>
                <a:lnTo>
                  <a:pt x="11283950" y="3561837"/>
                </a:lnTo>
                <a:lnTo>
                  <a:pt x="11283950" y="3414795"/>
                </a:lnTo>
                <a:lnTo>
                  <a:pt x="10796389" y="3414795"/>
                </a:lnTo>
                <a:lnTo>
                  <a:pt x="10796389" y="3177265"/>
                </a:lnTo>
                <a:lnTo>
                  <a:pt x="11234539" y="3177265"/>
                </a:lnTo>
                <a:lnTo>
                  <a:pt x="11234539" y="3030223"/>
                </a:lnTo>
                <a:lnTo>
                  <a:pt x="10796389" y="3030223"/>
                </a:lnTo>
                <a:lnTo>
                  <a:pt x="10796389" y="2836747"/>
                </a:lnTo>
                <a:lnTo>
                  <a:pt x="11267281" y="2836747"/>
                </a:lnTo>
                <a:lnTo>
                  <a:pt x="11267281" y="2689109"/>
                </a:lnTo>
                <a:close/>
                <a:moveTo>
                  <a:pt x="8869362" y="2689109"/>
                </a:moveTo>
                <a:lnTo>
                  <a:pt x="8869362" y="3561837"/>
                </a:lnTo>
                <a:lnTo>
                  <a:pt x="9033073" y="3561837"/>
                </a:lnTo>
                <a:lnTo>
                  <a:pt x="9033073" y="2992718"/>
                </a:lnTo>
                <a:lnTo>
                  <a:pt x="9384903" y="3561837"/>
                </a:lnTo>
                <a:lnTo>
                  <a:pt x="9561711" y="3561837"/>
                </a:lnTo>
                <a:lnTo>
                  <a:pt x="9561711" y="2689109"/>
                </a:lnTo>
                <a:lnTo>
                  <a:pt x="9398000" y="2689109"/>
                </a:lnTo>
                <a:lnTo>
                  <a:pt x="9398000" y="3271920"/>
                </a:lnTo>
                <a:lnTo>
                  <a:pt x="9040812" y="2689109"/>
                </a:lnTo>
                <a:close/>
                <a:moveTo>
                  <a:pt x="8261548" y="2689109"/>
                </a:moveTo>
                <a:lnTo>
                  <a:pt x="7921625" y="3561837"/>
                </a:lnTo>
                <a:lnTo>
                  <a:pt x="8108553" y="3561837"/>
                </a:lnTo>
                <a:lnTo>
                  <a:pt x="8180586" y="3363598"/>
                </a:lnTo>
                <a:lnTo>
                  <a:pt x="8529439" y="3363598"/>
                </a:lnTo>
                <a:lnTo>
                  <a:pt x="8605639" y="3561837"/>
                </a:lnTo>
                <a:lnTo>
                  <a:pt x="8797329" y="3561837"/>
                </a:lnTo>
                <a:lnTo>
                  <a:pt x="8447881" y="2689109"/>
                </a:lnTo>
                <a:close/>
                <a:moveTo>
                  <a:pt x="7135812" y="2689109"/>
                </a:moveTo>
                <a:lnTo>
                  <a:pt x="7135812" y="3561837"/>
                </a:lnTo>
                <a:lnTo>
                  <a:pt x="7299523" y="3561837"/>
                </a:lnTo>
                <a:lnTo>
                  <a:pt x="7299523" y="2992718"/>
                </a:lnTo>
                <a:lnTo>
                  <a:pt x="7651353" y="3561837"/>
                </a:lnTo>
                <a:lnTo>
                  <a:pt x="7828161" y="3561837"/>
                </a:lnTo>
                <a:lnTo>
                  <a:pt x="7828161" y="2689109"/>
                </a:lnTo>
                <a:lnTo>
                  <a:pt x="7664450" y="2689109"/>
                </a:lnTo>
                <a:lnTo>
                  <a:pt x="7664450" y="3271920"/>
                </a:lnTo>
                <a:lnTo>
                  <a:pt x="7307262" y="2689109"/>
                </a:lnTo>
                <a:close/>
                <a:moveTo>
                  <a:pt x="6785769" y="2689109"/>
                </a:moveTo>
                <a:lnTo>
                  <a:pt x="6785769" y="3561837"/>
                </a:lnTo>
                <a:lnTo>
                  <a:pt x="6961981" y="3561837"/>
                </a:lnTo>
                <a:lnTo>
                  <a:pt x="6961981" y="2689109"/>
                </a:lnTo>
                <a:close/>
                <a:moveTo>
                  <a:pt x="6049367" y="2689109"/>
                </a:moveTo>
                <a:lnTo>
                  <a:pt x="6049367" y="3561837"/>
                </a:lnTo>
                <a:lnTo>
                  <a:pt x="6225580" y="3561837"/>
                </a:lnTo>
                <a:lnTo>
                  <a:pt x="6225580" y="3190957"/>
                </a:lnTo>
                <a:lnTo>
                  <a:pt x="6589911" y="3190957"/>
                </a:lnTo>
                <a:lnTo>
                  <a:pt x="6589911" y="3043320"/>
                </a:lnTo>
                <a:lnTo>
                  <a:pt x="6225580" y="3043320"/>
                </a:lnTo>
                <a:lnTo>
                  <a:pt x="6225580" y="2836747"/>
                </a:lnTo>
                <a:lnTo>
                  <a:pt x="6647656" y="2836747"/>
                </a:lnTo>
                <a:lnTo>
                  <a:pt x="6647656" y="2689109"/>
                </a:lnTo>
                <a:close/>
                <a:moveTo>
                  <a:pt x="4365824" y="2689109"/>
                </a:moveTo>
                <a:lnTo>
                  <a:pt x="4025900" y="3561837"/>
                </a:lnTo>
                <a:lnTo>
                  <a:pt x="4212828" y="3561837"/>
                </a:lnTo>
                <a:lnTo>
                  <a:pt x="4284861" y="3363598"/>
                </a:lnTo>
                <a:lnTo>
                  <a:pt x="4633715" y="3363598"/>
                </a:lnTo>
                <a:lnTo>
                  <a:pt x="4709914" y="3561837"/>
                </a:lnTo>
                <a:lnTo>
                  <a:pt x="4901605" y="3561837"/>
                </a:lnTo>
                <a:lnTo>
                  <a:pt x="4552156" y="2689109"/>
                </a:lnTo>
                <a:close/>
                <a:moveTo>
                  <a:pt x="3394868" y="2689109"/>
                </a:moveTo>
                <a:lnTo>
                  <a:pt x="3394868" y="2836747"/>
                </a:lnTo>
                <a:lnTo>
                  <a:pt x="3653830" y="2836747"/>
                </a:lnTo>
                <a:lnTo>
                  <a:pt x="3653830" y="3561837"/>
                </a:lnTo>
                <a:lnTo>
                  <a:pt x="3830042" y="3561837"/>
                </a:lnTo>
                <a:lnTo>
                  <a:pt x="3830042" y="2836747"/>
                </a:lnTo>
                <a:lnTo>
                  <a:pt x="4088408" y="2836747"/>
                </a:lnTo>
                <a:lnTo>
                  <a:pt x="4088408" y="2689109"/>
                </a:lnTo>
                <a:close/>
                <a:moveTo>
                  <a:pt x="3109119" y="2689109"/>
                </a:moveTo>
                <a:lnTo>
                  <a:pt x="3109119" y="3561837"/>
                </a:lnTo>
                <a:lnTo>
                  <a:pt x="3285331" y="3561837"/>
                </a:lnTo>
                <a:lnTo>
                  <a:pt x="3285331" y="2689109"/>
                </a:lnTo>
                <a:close/>
                <a:moveTo>
                  <a:pt x="1813719" y="2689109"/>
                </a:moveTo>
                <a:lnTo>
                  <a:pt x="1813719" y="3561837"/>
                </a:lnTo>
                <a:lnTo>
                  <a:pt x="1989931" y="3561837"/>
                </a:lnTo>
                <a:lnTo>
                  <a:pt x="1989931" y="2689109"/>
                </a:lnTo>
                <a:close/>
                <a:moveTo>
                  <a:pt x="942181" y="2689109"/>
                </a:moveTo>
                <a:lnTo>
                  <a:pt x="942181" y="3561837"/>
                </a:lnTo>
                <a:lnTo>
                  <a:pt x="1273770" y="3561837"/>
                </a:lnTo>
                <a:cubicBezTo>
                  <a:pt x="1338858" y="3561837"/>
                  <a:pt x="1390848" y="3555686"/>
                  <a:pt x="1429742" y="3543383"/>
                </a:cubicBezTo>
                <a:cubicBezTo>
                  <a:pt x="1481733" y="3526714"/>
                  <a:pt x="1523008" y="3503497"/>
                  <a:pt x="1553567" y="3473731"/>
                </a:cubicBezTo>
                <a:cubicBezTo>
                  <a:pt x="1594048" y="3434440"/>
                  <a:pt x="1625203" y="3383045"/>
                  <a:pt x="1647031" y="3319545"/>
                </a:cubicBezTo>
                <a:cubicBezTo>
                  <a:pt x="1664890" y="3267554"/>
                  <a:pt x="1673820" y="3205642"/>
                  <a:pt x="1673820" y="3133807"/>
                </a:cubicBezTo>
                <a:cubicBezTo>
                  <a:pt x="1673820" y="3052051"/>
                  <a:pt x="1664295" y="2983293"/>
                  <a:pt x="1645245" y="2927532"/>
                </a:cubicBezTo>
                <a:cubicBezTo>
                  <a:pt x="1626195" y="2871771"/>
                  <a:pt x="1598414" y="2824642"/>
                  <a:pt x="1561902" y="2786145"/>
                </a:cubicBezTo>
                <a:cubicBezTo>
                  <a:pt x="1525389" y="2747648"/>
                  <a:pt x="1481534" y="2720859"/>
                  <a:pt x="1430337" y="2705778"/>
                </a:cubicBezTo>
                <a:cubicBezTo>
                  <a:pt x="1392237" y="2694665"/>
                  <a:pt x="1336874" y="2689109"/>
                  <a:pt x="1264245" y="2689109"/>
                </a:cubicBezTo>
                <a:close/>
                <a:moveTo>
                  <a:pt x="10121304" y="2674226"/>
                </a:moveTo>
                <a:cubicBezTo>
                  <a:pt x="9999066" y="2674226"/>
                  <a:pt x="9900443" y="2714410"/>
                  <a:pt x="9825434" y="2794777"/>
                </a:cubicBezTo>
                <a:cubicBezTo>
                  <a:pt x="9750425" y="2875144"/>
                  <a:pt x="9712920" y="2987956"/>
                  <a:pt x="9712920" y="3133212"/>
                </a:cubicBezTo>
                <a:cubicBezTo>
                  <a:pt x="9712920" y="3270531"/>
                  <a:pt x="9750226" y="3378779"/>
                  <a:pt x="9824839" y="3457955"/>
                </a:cubicBezTo>
                <a:cubicBezTo>
                  <a:pt x="9899450" y="3537132"/>
                  <a:pt x="9994700" y="3576720"/>
                  <a:pt x="10110589" y="3576720"/>
                </a:cubicBezTo>
                <a:cubicBezTo>
                  <a:pt x="10204250" y="3576720"/>
                  <a:pt x="10281542" y="3553602"/>
                  <a:pt x="10342463" y="3507366"/>
                </a:cubicBezTo>
                <a:cubicBezTo>
                  <a:pt x="10403382" y="3461130"/>
                  <a:pt x="10446940" y="3390387"/>
                  <a:pt x="10473134" y="3295137"/>
                </a:cubicBezTo>
                <a:lnTo>
                  <a:pt x="10302279" y="3240964"/>
                </a:lnTo>
                <a:cubicBezTo>
                  <a:pt x="10287594" y="3304861"/>
                  <a:pt x="10263385" y="3351692"/>
                  <a:pt x="10229651" y="3381457"/>
                </a:cubicBezTo>
                <a:cubicBezTo>
                  <a:pt x="10195916" y="3411223"/>
                  <a:pt x="10155634" y="3426106"/>
                  <a:pt x="10108803" y="3426106"/>
                </a:cubicBezTo>
                <a:cubicBezTo>
                  <a:pt x="10045302" y="3426106"/>
                  <a:pt x="9993709" y="3402690"/>
                  <a:pt x="9954021" y="3355859"/>
                </a:cubicBezTo>
                <a:cubicBezTo>
                  <a:pt x="9914333" y="3309028"/>
                  <a:pt x="9894490" y="3230447"/>
                  <a:pt x="9894490" y="3120115"/>
                </a:cubicBezTo>
                <a:cubicBezTo>
                  <a:pt x="9894490" y="3016134"/>
                  <a:pt x="9914631" y="2940926"/>
                  <a:pt x="9954914" y="2894492"/>
                </a:cubicBezTo>
                <a:cubicBezTo>
                  <a:pt x="9995197" y="2848058"/>
                  <a:pt x="10047683" y="2824840"/>
                  <a:pt x="10112375" y="2824840"/>
                </a:cubicBezTo>
                <a:cubicBezTo>
                  <a:pt x="10159205" y="2824840"/>
                  <a:pt x="10198993" y="2837937"/>
                  <a:pt x="10231735" y="2864131"/>
                </a:cubicBezTo>
                <a:cubicBezTo>
                  <a:pt x="10264477" y="2890325"/>
                  <a:pt x="10286007" y="2926044"/>
                  <a:pt x="10296326" y="2971287"/>
                </a:cubicBezTo>
                <a:lnTo>
                  <a:pt x="10470753" y="2929615"/>
                </a:lnTo>
                <a:cubicBezTo>
                  <a:pt x="10450909" y="2859765"/>
                  <a:pt x="10421143" y="2806187"/>
                  <a:pt x="10381456" y="2768881"/>
                </a:cubicBezTo>
                <a:cubicBezTo>
                  <a:pt x="10314781" y="2705778"/>
                  <a:pt x="10228063" y="2674226"/>
                  <a:pt x="10121304" y="2674226"/>
                </a:cubicBezTo>
                <a:close/>
                <a:moveTo>
                  <a:pt x="2565003" y="2674226"/>
                </a:moveTo>
                <a:cubicBezTo>
                  <a:pt x="2481659" y="2674226"/>
                  <a:pt x="2412008" y="2688712"/>
                  <a:pt x="2356048" y="2717684"/>
                </a:cubicBezTo>
                <a:cubicBezTo>
                  <a:pt x="2282627" y="2755387"/>
                  <a:pt x="2226865" y="2809561"/>
                  <a:pt x="2188766" y="2880204"/>
                </a:cubicBezTo>
                <a:cubicBezTo>
                  <a:pt x="2150666" y="2950848"/>
                  <a:pt x="2131615" y="3031612"/>
                  <a:pt x="2131615" y="3122497"/>
                </a:cubicBezTo>
                <a:cubicBezTo>
                  <a:pt x="2131615" y="3206237"/>
                  <a:pt x="2148681" y="3283727"/>
                  <a:pt x="2182812" y="3354966"/>
                </a:cubicBezTo>
                <a:cubicBezTo>
                  <a:pt x="2216943" y="3426205"/>
                  <a:pt x="2267942" y="3480974"/>
                  <a:pt x="2335808" y="3519272"/>
                </a:cubicBezTo>
                <a:cubicBezTo>
                  <a:pt x="2403673" y="3557571"/>
                  <a:pt x="2483247" y="3576720"/>
                  <a:pt x="2574528" y="3576720"/>
                </a:cubicBezTo>
                <a:cubicBezTo>
                  <a:pt x="2646363" y="3576720"/>
                  <a:pt x="2717304" y="3563127"/>
                  <a:pt x="2787352" y="3535941"/>
                </a:cubicBezTo>
                <a:cubicBezTo>
                  <a:pt x="2857401" y="3508755"/>
                  <a:pt x="2910879" y="3477303"/>
                  <a:pt x="2947789" y="3441584"/>
                </a:cubicBezTo>
                <a:lnTo>
                  <a:pt x="2947789" y="3093922"/>
                </a:lnTo>
                <a:lnTo>
                  <a:pt x="2567980" y="3093922"/>
                </a:lnTo>
                <a:lnTo>
                  <a:pt x="2567980" y="3240964"/>
                </a:lnTo>
                <a:lnTo>
                  <a:pt x="2769791" y="3240964"/>
                </a:lnTo>
                <a:lnTo>
                  <a:pt x="2769791" y="3351692"/>
                </a:lnTo>
                <a:cubicBezTo>
                  <a:pt x="2743200" y="3372329"/>
                  <a:pt x="2711351" y="3389891"/>
                  <a:pt x="2674243" y="3404377"/>
                </a:cubicBezTo>
                <a:cubicBezTo>
                  <a:pt x="2637135" y="3418863"/>
                  <a:pt x="2600126" y="3426106"/>
                  <a:pt x="2563217" y="3426106"/>
                </a:cubicBezTo>
                <a:cubicBezTo>
                  <a:pt x="2488605" y="3426106"/>
                  <a:pt x="2428280" y="3400210"/>
                  <a:pt x="2382242" y="3348418"/>
                </a:cubicBezTo>
                <a:cubicBezTo>
                  <a:pt x="2336205" y="3296626"/>
                  <a:pt x="2313186" y="3218937"/>
                  <a:pt x="2313186" y="3115353"/>
                </a:cubicBezTo>
                <a:cubicBezTo>
                  <a:pt x="2313186" y="3019309"/>
                  <a:pt x="2335907" y="2946879"/>
                  <a:pt x="2381349" y="2898064"/>
                </a:cubicBezTo>
                <a:cubicBezTo>
                  <a:pt x="2426791" y="2849248"/>
                  <a:pt x="2488010" y="2824840"/>
                  <a:pt x="2565003" y="2824840"/>
                </a:cubicBezTo>
                <a:cubicBezTo>
                  <a:pt x="2615803" y="2824840"/>
                  <a:pt x="2658170" y="2837243"/>
                  <a:pt x="2692102" y="2862047"/>
                </a:cubicBezTo>
                <a:cubicBezTo>
                  <a:pt x="2726035" y="2886852"/>
                  <a:pt x="2749153" y="2920686"/>
                  <a:pt x="2761456" y="2963548"/>
                </a:cubicBezTo>
                <a:lnTo>
                  <a:pt x="2936478" y="2930806"/>
                </a:lnTo>
                <a:cubicBezTo>
                  <a:pt x="2919016" y="2850637"/>
                  <a:pt x="2879824" y="2787832"/>
                  <a:pt x="2818904" y="2742389"/>
                </a:cubicBezTo>
                <a:cubicBezTo>
                  <a:pt x="2757984" y="2696947"/>
                  <a:pt x="2673350" y="2674226"/>
                  <a:pt x="2565003" y="2674226"/>
                </a:cubicBezTo>
                <a:close/>
                <a:moveTo>
                  <a:pt x="0" y="0"/>
                </a:moveTo>
                <a:lnTo>
                  <a:pt x="12192000" y="0"/>
                </a:lnTo>
                <a:lnTo>
                  <a:pt x="12192000" y="6858000"/>
                </a:lnTo>
                <a:lnTo>
                  <a:pt x="0" y="6858000"/>
                </a:lnTo>
                <a:close/>
              </a:path>
            </a:pathLst>
          </a:custGeom>
          <a:solidFill>
            <a:srgbClr val="7DD2CE"/>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600"/>
              <a:buFont typeface="Arial"/>
              <a:buNone/>
            </a:pPr>
            <a:endParaRPr sz="9600" b="1" i="0" u="none" strike="noStrike" cap="none">
              <a:solidFill>
                <a:schemeClr val="dk1"/>
              </a:solidFill>
              <a:latin typeface="Calibri"/>
              <a:ea typeface="Calibri"/>
              <a:cs typeface="Calibri"/>
              <a:sym typeface="Calibri"/>
            </a:endParaRPr>
          </a:p>
        </p:txBody>
      </p:sp>
      <p:sp>
        <p:nvSpPr>
          <p:cNvPr id="7" name="Rectangle 6">
            <a:extLst>
              <a:ext uri="{FF2B5EF4-FFF2-40B4-BE49-F238E27FC236}">
                <a16:creationId xmlns:a16="http://schemas.microsoft.com/office/drawing/2014/main" id="{4805D13E-4DC9-790D-26CA-5A0DE76D675F}"/>
              </a:ext>
            </a:extLst>
          </p:cNvPr>
          <p:cNvSpPr/>
          <p:nvPr/>
        </p:nvSpPr>
        <p:spPr>
          <a:xfrm>
            <a:off x="-145178" y="5543004"/>
            <a:ext cx="12336379" cy="1296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i="1" dirty="0">
                <a:effectLst/>
                <a:latin typeface="Century Gothic" panose="020B0502020202020204" pitchFamily="34" charset="0"/>
                <a:ea typeface="Calibri" panose="020F0502020204030204" pitchFamily="34" charset="0"/>
              </a:rPr>
              <a:t>This project has received funding from the Horizon Europe research and innovation programme under the Marie Skłodowska-Curie Grant Agreement No. 101119635</a:t>
            </a:r>
            <a:endParaRPr lang="en-GB" sz="1400" dirty="0">
              <a:latin typeface="Century Gothic" panose="020B0502020202020204" pitchFamily="34" charset="0"/>
            </a:endParaRPr>
          </a:p>
        </p:txBody>
      </p:sp>
      <p:pic>
        <p:nvPicPr>
          <p:cNvPr id="2" name="Picture 1" descr="A black background with blue text&#10;&#10;Description automatically generated">
            <a:extLst>
              <a:ext uri="{FF2B5EF4-FFF2-40B4-BE49-F238E27FC236}">
                <a16:creationId xmlns:a16="http://schemas.microsoft.com/office/drawing/2014/main" id="{CFE14256-7100-87D0-E558-E14F024FD3D9}"/>
              </a:ext>
            </a:extLst>
          </p:cNvPr>
          <p:cNvPicPr>
            <a:picLocks noChangeAspect="1"/>
          </p:cNvPicPr>
          <p:nvPr/>
        </p:nvPicPr>
        <p:blipFill>
          <a:blip r:embed="rId4"/>
          <a:stretch>
            <a:fillRect/>
          </a:stretch>
        </p:blipFill>
        <p:spPr>
          <a:xfrm>
            <a:off x="6547470" y="5978971"/>
            <a:ext cx="2223928" cy="495464"/>
          </a:xfrm>
          <a:prstGeom prst="rect">
            <a:avLst/>
          </a:prstGeom>
        </p:spPr>
      </p:pic>
      <p:pic>
        <p:nvPicPr>
          <p:cNvPr id="3" name="Google Shape;334;p2" descr="Marie Sklodowska-Curie - Postdoctoral Fellowships | Støtte ...">
            <a:extLst>
              <a:ext uri="{FF2B5EF4-FFF2-40B4-BE49-F238E27FC236}">
                <a16:creationId xmlns:a16="http://schemas.microsoft.com/office/drawing/2014/main" id="{EC9390D1-9CE7-410A-3446-34B223FC0457}"/>
              </a:ext>
            </a:extLst>
          </p:cNvPr>
          <p:cNvPicPr preferRelativeResize="0"/>
          <p:nvPr/>
        </p:nvPicPr>
        <p:blipFill rotWithShape="1">
          <a:blip r:embed="rId5">
            <a:alphaModFix/>
          </a:blip>
          <a:srcRect/>
          <a:stretch/>
        </p:blipFill>
        <p:spPr>
          <a:xfrm>
            <a:off x="9022187" y="5688162"/>
            <a:ext cx="1332540" cy="841092"/>
          </a:xfrm>
          <a:prstGeom prst="rect">
            <a:avLst/>
          </a:prstGeom>
          <a:noFill/>
          <a:ln>
            <a:noFill/>
          </a:ln>
        </p:spPr>
      </p:pic>
      <p:pic>
        <p:nvPicPr>
          <p:cNvPr id="4" name="Google Shape;114;p27" descr="A logo with blue lines on a black background&#10;&#10;Description automatically generated">
            <a:extLst>
              <a:ext uri="{FF2B5EF4-FFF2-40B4-BE49-F238E27FC236}">
                <a16:creationId xmlns:a16="http://schemas.microsoft.com/office/drawing/2014/main" id="{94A93B38-B015-B725-6165-D86497C08A4F}"/>
              </a:ext>
            </a:extLst>
          </p:cNvPr>
          <p:cNvPicPr preferRelativeResize="0"/>
          <p:nvPr/>
        </p:nvPicPr>
        <p:blipFill rotWithShape="1">
          <a:blip r:embed="rId6">
            <a:alphaModFix/>
          </a:blip>
          <a:srcRect/>
          <a:stretch/>
        </p:blipFill>
        <p:spPr>
          <a:xfrm>
            <a:off x="10407031" y="5138787"/>
            <a:ext cx="1975875" cy="2081883"/>
          </a:xfrm>
          <a:prstGeom prst="rect">
            <a:avLst/>
          </a:prstGeom>
          <a:noFill/>
          <a:ln>
            <a:noFill/>
          </a:ln>
        </p:spPr>
      </p:pic>
      <p:pic>
        <p:nvPicPr>
          <p:cNvPr id="5" name="Google Shape;358;p3">
            <a:extLst>
              <a:ext uri="{FF2B5EF4-FFF2-40B4-BE49-F238E27FC236}">
                <a16:creationId xmlns:a16="http://schemas.microsoft.com/office/drawing/2014/main" id="{7E351569-B3AE-95A5-3E17-E406026779A2}"/>
              </a:ext>
            </a:extLst>
          </p:cNvPr>
          <p:cNvPicPr preferRelativeResize="0"/>
          <p:nvPr/>
        </p:nvPicPr>
        <p:blipFill rotWithShape="1">
          <a:blip r:embed="rId7">
            <a:alphaModFix/>
          </a:blip>
          <a:srcRect/>
          <a:stretch/>
        </p:blipFill>
        <p:spPr>
          <a:xfrm>
            <a:off x="3450929" y="5979204"/>
            <a:ext cx="2743200" cy="377146"/>
          </a:xfrm>
          <a:prstGeom prst="rect">
            <a:avLst/>
          </a:prstGeom>
          <a:noFill/>
          <a:ln>
            <a:noFill/>
          </a:ln>
        </p:spPr>
      </p:pic>
      <p:sp>
        <p:nvSpPr>
          <p:cNvPr id="8" name="TextBox 7">
            <a:extLst>
              <a:ext uri="{FF2B5EF4-FFF2-40B4-BE49-F238E27FC236}">
                <a16:creationId xmlns:a16="http://schemas.microsoft.com/office/drawing/2014/main" id="{3305BBAE-706B-E82B-D0FC-FD416BB37F07}"/>
              </a:ext>
            </a:extLst>
          </p:cNvPr>
          <p:cNvSpPr txBox="1"/>
          <p:nvPr/>
        </p:nvSpPr>
        <p:spPr>
          <a:xfrm>
            <a:off x="-58071" y="5764231"/>
            <a:ext cx="3467831" cy="830997"/>
          </a:xfrm>
          <a:prstGeom prst="rect">
            <a:avLst/>
          </a:prstGeom>
          <a:noFill/>
        </p:spPr>
        <p:txBody>
          <a:bodyPr wrap="square">
            <a:spAutoFit/>
          </a:bodyPr>
          <a:lstStyle/>
          <a:p>
            <a:r>
              <a:rPr lang="en-GB" sz="1200" i="1" dirty="0">
                <a:effectLst/>
                <a:latin typeface="Century Gothic" panose="020B0502020202020204" pitchFamily="34" charset="0"/>
                <a:ea typeface="Calibri" panose="020F0502020204030204" pitchFamily="34" charset="0"/>
              </a:rPr>
              <a:t>This project has received funding from the Horizon Europe research and innovation programme under the Marie Skłodowska-Curie Grant Agreement No. 101119635</a:t>
            </a:r>
            <a:endParaRPr lang="en-GB" sz="1200" dirty="0">
              <a:latin typeface="Century Gothic" panose="020B0502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7AFE-A3AE-453D-6536-21C0654B2E4D}"/>
              </a:ext>
            </a:extLst>
          </p:cNvPr>
          <p:cNvSpPr>
            <a:spLocks noGrp="1"/>
          </p:cNvSpPr>
          <p:nvPr>
            <p:ph type="title"/>
          </p:nvPr>
        </p:nvSpPr>
        <p:spPr>
          <a:xfrm>
            <a:off x="838200" y="365125"/>
            <a:ext cx="10515600" cy="1325563"/>
          </a:xfrm>
        </p:spPr>
        <p:txBody>
          <a:bodyPr>
            <a:normAutofit/>
          </a:bodyPr>
          <a:lstStyle/>
          <a:p>
            <a:r>
              <a:rPr lang="en-US" altLang="en-US" dirty="0"/>
              <a:t>Optimization based</a:t>
            </a:r>
            <a:endParaRPr lang="en-US" dirty="0"/>
          </a:p>
        </p:txBody>
      </p:sp>
      <p:sp>
        <p:nvSpPr>
          <p:cNvPr id="3" name="Content Placeholder 2">
            <a:extLst>
              <a:ext uri="{FF2B5EF4-FFF2-40B4-BE49-F238E27FC236}">
                <a16:creationId xmlns:a16="http://schemas.microsoft.com/office/drawing/2014/main" id="{B2BD6436-7CD2-EAB0-EA6E-543FE0A8501A}"/>
              </a:ext>
            </a:extLst>
          </p:cNvPr>
          <p:cNvSpPr>
            <a:spLocks noGrp="1"/>
          </p:cNvSpPr>
          <p:nvPr>
            <p:ph idx="1"/>
          </p:nvPr>
        </p:nvSpPr>
        <p:spPr>
          <a:xfrm>
            <a:off x="838200" y="1825625"/>
            <a:ext cx="10515600" cy="4351338"/>
          </a:xfrm>
        </p:spPr>
        <p:txBody>
          <a:bodyPr anchor="ctr">
            <a:normAutofit/>
          </a:bodyPr>
          <a:lstStyle/>
          <a:p>
            <a:r>
              <a:rPr lang="en-US" dirty="0" err="1"/>
              <a:t>DeepDream</a:t>
            </a:r>
            <a:r>
              <a:rPr lang="en-US" dirty="0"/>
              <a:t> / Activation Maximization: generate images that maximize activations</a:t>
            </a:r>
          </a:p>
          <a:p>
            <a:r>
              <a:rPr lang="en-US" dirty="0"/>
              <a:t>Visualizations reveal what neurons, channels, or classes respond to most strongly.</a:t>
            </a:r>
          </a:p>
          <a:p>
            <a:endParaRPr lang="en-US" dirty="0"/>
          </a:p>
        </p:txBody>
      </p:sp>
      <p:pic>
        <p:nvPicPr>
          <p:cNvPr id="6" name="Picture 5" descr="A screenshot of a computer screen&#10;&#10;AI-generated content may be incorrect.">
            <a:extLst>
              <a:ext uri="{FF2B5EF4-FFF2-40B4-BE49-F238E27FC236}">
                <a16:creationId xmlns:a16="http://schemas.microsoft.com/office/drawing/2014/main" id="{CAB364D6-674A-A8FC-0C5B-7AF3773FD163}"/>
              </a:ext>
            </a:extLst>
          </p:cNvPr>
          <p:cNvPicPr>
            <a:picLocks noChangeAspect="1"/>
          </p:cNvPicPr>
          <p:nvPr/>
        </p:nvPicPr>
        <p:blipFill>
          <a:blip r:embed="rId2"/>
          <a:srcRect t="931" r="1" b="1"/>
          <a:stretch>
            <a:fillRect/>
          </a:stretch>
        </p:blipFill>
        <p:spPr>
          <a:xfrm>
            <a:off x="554416" y="2731167"/>
            <a:ext cx="11167447" cy="3484983"/>
          </a:xfrm>
          <a:prstGeom prst="rect">
            <a:avLst/>
          </a:prstGeom>
        </p:spPr>
      </p:pic>
    </p:spTree>
    <p:extLst>
      <p:ext uri="{BB962C8B-B14F-4D97-AF65-F5344CB8AC3E}">
        <p14:creationId xmlns:p14="http://schemas.microsoft.com/office/powerpoint/2010/main" val="2516148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61BA-EF76-9830-BFBD-DCB87C9E650E}"/>
              </a:ext>
            </a:extLst>
          </p:cNvPr>
          <p:cNvSpPr>
            <a:spLocks noGrp="1"/>
          </p:cNvSpPr>
          <p:nvPr>
            <p:ph type="title"/>
          </p:nvPr>
        </p:nvSpPr>
        <p:spPr>
          <a:xfrm>
            <a:off x="838200" y="365125"/>
            <a:ext cx="10515600" cy="1325563"/>
          </a:xfrm>
        </p:spPr>
        <p:txBody>
          <a:bodyPr anchor="ctr">
            <a:normAutofit/>
          </a:bodyPr>
          <a:lstStyle/>
          <a:p>
            <a:r>
              <a:rPr lang="en-US" altLang="en-US" dirty="0"/>
              <a:t>Optimization based</a:t>
            </a:r>
            <a:endParaRPr lang="en-GB" dirty="0"/>
          </a:p>
        </p:txBody>
      </p:sp>
      <p:sp>
        <p:nvSpPr>
          <p:cNvPr id="1030" name="Content Placeholder 1029">
            <a:extLst>
              <a:ext uri="{FF2B5EF4-FFF2-40B4-BE49-F238E27FC236}">
                <a16:creationId xmlns:a16="http://schemas.microsoft.com/office/drawing/2014/main" id="{1E245841-2561-D03B-7EFD-1E35D959FB57}"/>
              </a:ext>
            </a:extLst>
          </p:cNvPr>
          <p:cNvSpPr>
            <a:spLocks noGrp="1"/>
          </p:cNvSpPr>
          <p:nvPr>
            <p:ph idx="1"/>
          </p:nvPr>
        </p:nvSpPr>
        <p:spPr>
          <a:xfrm>
            <a:off x="838200" y="1825625"/>
            <a:ext cx="10515600" cy="4351338"/>
          </a:xfrm>
        </p:spPr>
        <p:txBody>
          <a:bodyPr anchor="ctr">
            <a:normAutofit/>
          </a:bodyPr>
          <a:lstStyle/>
          <a:p>
            <a:r>
              <a:rPr lang="en-US" dirty="0"/>
              <a:t>Maximizing vs. minimizing activations shows what excites or suppresses a neuron/unit.</a:t>
            </a:r>
          </a:p>
          <a:p>
            <a:r>
              <a:rPr lang="en-US" dirty="0"/>
              <a:t>Ways to find images:</a:t>
            </a:r>
          </a:p>
          <a:p>
            <a:pPr lvl="1"/>
            <a:r>
              <a:rPr lang="en-US" dirty="0"/>
              <a:t>Existing images: find samples that strongly activate a unit</a:t>
            </a:r>
          </a:p>
          <a:p>
            <a:pPr lvl="1"/>
            <a:r>
              <a:rPr lang="en-US" dirty="0"/>
              <a:t>Limitation: may reflect dataset correlations, not true focus.</a:t>
            </a:r>
          </a:p>
          <a:p>
            <a:pPr lvl="1"/>
            <a:r>
              <a:rPr lang="en-US" dirty="0"/>
              <a:t>Generated images: optimize from noise with constraints</a:t>
            </a:r>
          </a:p>
          <a:p>
            <a:pPr lvl="1"/>
            <a:r>
              <a:rPr lang="en-US" dirty="0"/>
              <a:t>Techniques: jitter, rotation, scaling, regularization.</a:t>
            </a:r>
          </a:p>
          <a:p>
            <a:pPr lvl="1"/>
            <a:endParaRPr lang="en-US" dirty="0"/>
          </a:p>
        </p:txBody>
      </p:sp>
      <p:pic>
        <p:nvPicPr>
          <p:cNvPr id="1028" name="Picture 4" descr="A close-up of a step&#10;&#10;AI-generated content may be incorrect.">
            <a:extLst>
              <a:ext uri="{FF2B5EF4-FFF2-40B4-BE49-F238E27FC236}">
                <a16:creationId xmlns:a16="http://schemas.microsoft.com/office/drawing/2014/main" id="{6E8A01C6-B41E-B96F-E633-68A6ED969F9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423" y="1313578"/>
            <a:ext cx="4397433" cy="10553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ositive (left) and negative (right) activation of Inception V1 neuron 484 from layer mixed4d pre relu. While the neuron is maximally activated by wheels, something which seems to have eyes yields a negative activation.">
            <a:extLst>
              <a:ext uri="{FF2B5EF4-FFF2-40B4-BE49-F238E27FC236}">
                <a16:creationId xmlns:a16="http://schemas.microsoft.com/office/drawing/2014/main" id="{F36EAB46-0A6D-9F59-CC90-B5B8FACF5D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42" r="19828" b="2"/>
          <a:stretch/>
        </p:blipFill>
        <p:spPr bwMode="auto">
          <a:xfrm>
            <a:off x="7534918" y="3707894"/>
            <a:ext cx="3492579"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86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0372-ADAF-5934-A30E-57B758833684}"/>
              </a:ext>
            </a:extLst>
          </p:cNvPr>
          <p:cNvSpPr>
            <a:spLocks noGrp="1"/>
          </p:cNvSpPr>
          <p:nvPr>
            <p:ph type="title"/>
          </p:nvPr>
        </p:nvSpPr>
        <p:spPr>
          <a:xfrm>
            <a:off x="838200" y="365125"/>
            <a:ext cx="10515600" cy="1325563"/>
          </a:xfrm>
        </p:spPr>
        <p:txBody>
          <a:bodyPr/>
          <a:lstStyle/>
          <a:p>
            <a:r>
              <a:rPr lang="en-US" altLang="en-US" dirty="0"/>
              <a:t>Feature Visualization</a:t>
            </a:r>
            <a:endParaRPr lang="en-US" dirty="0"/>
          </a:p>
        </p:txBody>
      </p:sp>
      <p:sp>
        <p:nvSpPr>
          <p:cNvPr id="3" name="Content Placeholder 2">
            <a:extLst>
              <a:ext uri="{FF2B5EF4-FFF2-40B4-BE49-F238E27FC236}">
                <a16:creationId xmlns:a16="http://schemas.microsoft.com/office/drawing/2014/main" id="{C009FF2C-86B8-7803-C4F6-2769A8621473}"/>
              </a:ext>
            </a:extLst>
          </p:cNvPr>
          <p:cNvSpPr>
            <a:spLocks noGrp="1"/>
          </p:cNvSpPr>
          <p:nvPr>
            <p:ph idx="1"/>
          </p:nvPr>
        </p:nvSpPr>
        <p:spPr>
          <a:xfrm>
            <a:off x="838200" y="1825625"/>
            <a:ext cx="10515600" cy="4351338"/>
          </a:xfrm>
        </p:spPr>
        <p:txBody>
          <a:bodyPr>
            <a:normAutofit/>
          </a:bodyPr>
          <a:lstStyle/>
          <a:p>
            <a:endParaRPr lang="en-US" dirty="0"/>
          </a:p>
          <a:p>
            <a:r>
              <a:rPr lang="en-US" dirty="0"/>
              <a:t>Advantages</a:t>
            </a:r>
          </a:p>
          <a:p>
            <a:pPr lvl="1"/>
            <a:r>
              <a:rPr lang="en-US" dirty="0"/>
              <a:t>Qualitative insight into what individual units respond to (edges, textures, object parts)</a:t>
            </a:r>
          </a:p>
          <a:p>
            <a:pPr lvl="1"/>
            <a:r>
              <a:rPr lang="en-US" dirty="0"/>
              <a:t>Hypothesis generation for which features a network might use</a:t>
            </a:r>
          </a:p>
          <a:p>
            <a:pPr lvl="1"/>
            <a:r>
              <a:rPr lang="en-US" dirty="0"/>
              <a:t>Guides further analysis (e.g. suggests concepts to test with Network Dissection)</a:t>
            </a:r>
          </a:p>
          <a:p>
            <a:r>
              <a:rPr lang="en-US" dirty="0"/>
              <a:t>Disadvantages</a:t>
            </a:r>
          </a:p>
          <a:p>
            <a:pPr lvl="1"/>
            <a:r>
              <a:rPr lang="en-US" dirty="0"/>
              <a:t>No proof-of-concept learning: seeing “skyscraper-like” patterns doesn’t guarantee the unit actually detects skyscrapers</a:t>
            </a:r>
          </a:p>
          <a:p>
            <a:pPr lvl="1"/>
            <a:r>
              <a:rPr lang="en-US" dirty="0"/>
              <a:t>Lacks a quantitative score for how reliably a unit detects a given concept</a:t>
            </a:r>
          </a:p>
          <a:p>
            <a:pPr lvl="1"/>
            <a:r>
              <a:rPr lang="en-US" dirty="0"/>
              <a:t>Entanglement risk: real concepts often spread across many channels, so single-unit visualizations can be misleading</a:t>
            </a:r>
          </a:p>
          <a:p>
            <a:endParaRPr lang="en-US" dirty="0"/>
          </a:p>
        </p:txBody>
      </p:sp>
    </p:spTree>
    <p:extLst>
      <p:ext uri="{BB962C8B-B14F-4D97-AF65-F5344CB8AC3E}">
        <p14:creationId xmlns:p14="http://schemas.microsoft.com/office/powerpoint/2010/main" val="3329348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8C65-4FEA-4D46-8196-E6966A3A4F18}"/>
              </a:ext>
            </a:extLst>
          </p:cNvPr>
          <p:cNvSpPr>
            <a:spLocks noGrp="1"/>
          </p:cNvSpPr>
          <p:nvPr>
            <p:ph type="title"/>
          </p:nvPr>
        </p:nvSpPr>
        <p:spPr>
          <a:xfrm>
            <a:off x="838200" y="365125"/>
            <a:ext cx="10515600" cy="1325563"/>
          </a:xfrm>
        </p:spPr>
        <p:txBody>
          <a:bodyPr anchor="ctr">
            <a:normAutofit/>
          </a:bodyPr>
          <a:lstStyle/>
          <a:p>
            <a:r>
              <a:rPr lang="en-US"/>
              <a:t>Feature Visualization</a:t>
            </a:r>
            <a:endParaRPr lang="en-GB"/>
          </a:p>
        </p:txBody>
      </p:sp>
      <p:sp>
        <p:nvSpPr>
          <p:cNvPr id="9" name="Slide Number Placeholder 3">
            <a:extLst>
              <a:ext uri="{FF2B5EF4-FFF2-40B4-BE49-F238E27FC236}">
                <a16:creationId xmlns:a16="http://schemas.microsoft.com/office/drawing/2014/main" id="{3A98285B-FB66-482B-45C3-6CEC0ECE7574}"/>
              </a:ext>
            </a:extLst>
          </p:cNvPr>
          <p:cNvSpPr>
            <a:spLocks noGrp="1"/>
          </p:cNvSpPr>
          <p:nvPr>
            <p:ph type="sldNum" sz="quarter" idx="12"/>
          </p:nvPr>
        </p:nvSpPr>
        <p:spPr>
          <a:xfrm>
            <a:off x="8204504" y="6364363"/>
            <a:ext cx="2743200" cy="365125"/>
          </a:xfrm>
        </p:spPr>
        <p:txBody>
          <a:bodyPr/>
          <a:lstStyle/>
          <a:p>
            <a:pPr>
              <a:spcAft>
                <a:spcPts val="600"/>
              </a:spcAft>
            </a:pPr>
            <a:fld id="{6D9D89A0-785F-43A1-AC55-89E62F82BAFC}" type="slidenum">
              <a:rPr lang="en-US" smtClean="0"/>
              <a:pPr>
                <a:spcAft>
                  <a:spcPts val="600"/>
                </a:spcAft>
              </a:pPr>
              <a:t>13</a:t>
            </a:fld>
            <a:endParaRPr lang="en-US"/>
          </a:p>
        </p:txBody>
      </p:sp>
      <p:graphicFrame>
        <p:nvGraphicFramePr>
          <p:cNvPr id="5" name="Content Placeholder 2">
            <a:extLst>
              <a:ext uri="{FF2B5EF4-FFF2-40B4-BE49-F238E27FC236}">
                <a16:creationId xmlns:a16="http://schemas.microsoft.com/office/drawing/2014/main" id="{2232A5B9-CF26-E701-553D-7F76D3FBFD3A}"/>
              </a:ext>
            </a:extLst>
          </p:cNvPr>
          <p:cNvGraphicFramePr>
            <a:graphicFrameLocks noGrp="1"/>
          </p:cNvGraphicFramePr>
          <p:nvPr>
            <p:ph idx="1"/>
            <p:extLst>
              <p:ext uri="{D42A27DB-BD31-4B8C-83A1-F6EECF244321}">
                <p14:modId xmlns:p14="http://schemas.microsoft.com/office/powerpoint/2010/main" val="26838088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731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70C4-CA3F-76F2-8B40-1C6AB8AC1A65}"/>
              </a:ext>
            </a:extLst>
          </p:cNvPr>
          <p:cNvSpPr>
            <a:spLocks noGrp="1"/>
          </p:cNvSpPr>
          <p:nvPr>
            <p:ph type="title"/>
          </p:nvPr>
        </p:nvSpPr>
        <p:spPr>
          <a:xfrm>
            <a:off x="838200" y="365125"/>
            <a:ext cx="10515600" cy="1325563"/>
          </a:xfrm>
        </p:spPr>
        <p:txBody>
          <a:bodyPr anchor="ctr">
            <a:normAutofit/>
          </a:bodyPr>
          <a:lstStyle/>
          <a:p>
            <a:r>
              <a:rPr lang="en-US" dirty="0"/>
              <a:t>Network Dissection</a:t>
            </a:r>
            <a:endParaRPr lang="en-GB" dirty="0"/>
          </a:p>
        </p:txBody>
      </p:sp>
      <p:pic>
        <p:nvPicPr>
          <p:cNvPr id="2051" name="Picture 3" descr="Generated image">
            <a:extLst>
              <a:ext uri="{FF2B5EF4-FFF2-40B4-BE49-F238E27FC236}">
                <a16:creationId xmlns:a16="http://schemas.microsoft.com/office/drawing/2014/main" id="{93B3C72D-1CCF-EA37-A935-F26C2C5FD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02"/>
          <a:stretch>
            <a:fillRect/>
          </a:stretch>
        </p:blipFill>
        <p:spPr bwMode="auto">
          <a:xfrm>
            <a:off x="838200" y="2159552"/>
            <a:ext cx="5181600" cy="3683484"/>
          </a:xfrm>
          <a:prstGeom prst="rect">
            <a:avLst/>
          </a:prstGeom>
          <a:noFill/>
        </p:spPr>
      </p:pic>
      <p:sp>
        <p:nvSpPr>
          <p:cNvPr id="3" name="Content Placeholder 2">
            <a:extLst>
              <a:ext uri="{FF2B5EF4-FFF2-40B4-BE49-F238E27FC236}">
                <a16:creationId xmlns:a16="http://schemas.microsoft.com/office/drawing/2014/main" id="{95E0ABC2-D374-5DC3-6224-5E225A5535C7}"/>
              </a:ext>
            </a:extLst>
          </p:cNvPr>
          <p:cNvSpPr>
            <a:spLocks noGrp="1"/>
          </p:cNvSpPr>
          <p:nvPr>
            <p:ph sz="half" idx="2"/>
          </p:nvPr>
        </p:nvSpPr>
        <p:spPr>
          <a:xfrm>
            <a:off x="6172200" y="1825625"/>
            <a:ext cx="5181600" cy="4351338"/>
          </a:xfrm>
        </p:spPr>
        <p:txBody>
          <a:bodyPr>
            <a:normAutofit/>
          </a:bodyPr>
          <a:lstStyle/>
          <a:p>
            <a:r>
              <a:rPr lang="en-US" b="1" dirty="0">
                <a:effectLst/>
              </a:rPr>
              <a:t>Disentangled feature:</a:t>
            </a:r>
            <a:r>
              <a:rPr lang="en-US" b="0" dirty="0">
                <a:effectLst/>
              </a:rPr>
              <a:t> </a:t>
            </a:r>
            <a:r>
              <a:rPr lang="en-US" dirty="0"/>
              <a:t>A single unit/channel ⇢ a single real-world concept</a:t>
            </a:r>
          </a:p>
          <a:p>
            <a:pPr lvl="1"/>
            <a:r>
              <a:rPr lang="en-US" dirty="0"/>
              <a:t>e.g. channel 394→skyscrapers, 121→dog-snouts, 12→30° stripes</a:t>
            </a:r>
          </a:p>
          <a:p>
            <a:r>
              <a:rPr lang="en-US" b="1" dirty="0">
                <a:effectLst/>
              </a:rPr>
              <a:t>Entangled features: </a:t>
            </a:r>
            <a:r>
              <a:rPr lang="en-US" b="0" dirty="0">
                <a:effectLst/>
              </a:rPr>
              <a:t>concepts spread across many channels</a:t>
            </a:r>
          </a:p>
          <a:p>
            <a:pPr marL="0" indent="0">
              <a:buNone/>
            </a:pPr>
            <a:r>
              <a:rPr lang="en-US" b="1" i="1" dirty="0">
                <a:effectLst/>
              </a:rPr>
              <a:t>Assumption Feature Visualization: </a:t>
            </a:r>
            <a:r>
              <a:rPr lang="en-US" b="0" i="1" dirty="0">
                <a:effectLst/>
              </a:rPr>
              <a:t>Units of a neural network (like convolutional channels) learn disentangled concepts.</a:t>
            </a:r>
            <a:endParaRPr lang="en-US" b="1" i="1" dirty="0"/>
          </a:p>
        </p:txBody>
      </p:sp>
      <p:sp>
        <p:nvSpPr>
          <p:cNvPr id="2056" name="Slide Number Placeholder 4">
            <a:extLst>
              <a:ext uri="{FF2B5EF4-FFF2-40B4-BE49-F238E27FC236}">
                <a16:creationId xmlns:a16="http://schemas.microsoft.com/office/drawing/2014/main" id="{BE9C31F3-9ADD-D1D0-D9B1-C85991C94DBF}"/>
              </a:ext>
            </a:extLst>
          </p:cNvPr>
          <p:cNvSpPr>
            <a:spLocks noGrp="1"/>
          </p:cNvSpPr>
          <p:nvPr>
            <p:ph type="sldNum" sz="quarter" idx="12"/>
          </p:nvPr>
        </p:nvSpPr>
        <p:spPr>
          <a:xfrm>
            <a:off x="8204504" y="6364363"/>
            <a:ext cx="2743200" cy="365125"/>
          </a:xfrm>
        </p:spPr>
        <p:txBody>
          <a:bodyPr anchor="ctr">
            <a:normAutofit/>
          </a:bodyPr>
          <a:lstStyle/>
          <a:p>
            <a:pPr>
              <a:spcAft>
                <a:spcPts val="600"/>
              </a:spcAft>
            </a:pPr>
            <a:fld id="{6D9D89A0-785F-43A1-AC55-89E62F82BAFC}" type="slidenum">
              <a:rPr lang="en-US" smtClean="0"/>
              <a:pPr>
                <a:spcAft>
                  <a:spcPts val="600"/>
                </a:spcAft>
              </a:pPr>
              <a:t>14</a:t>
            </a:fld>
            <a:endParaRPr lang="en-US"/>
          </a:p>
        </p:txBody>
      </p:sp>
    </p:spTree>
    <p:extLst>
      <p:ext uri="{BB962C8B-B14F-4D97-AF65-F5344CB8AC3E}">
        <p14:creationId xmlns:p14="http://schemas.microsoft.com/office/powerpoint/2010/main" val="280989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12E84-AA12-8B2E-8452-CFD9853E0E3A}"/>
              </a:ext>
            </a:extLst>
          </p:cNvPr>
          <p:cNvSpPr>
            <a:spLocks noGrp="1"/>
          </p:cNvSpPr>
          <p:nvPr>
            <p:ph type="title"/>
          </p:nvPr>
        </p:nvSpPr>
        <p:spPr>
          <a:xfrm>
            <a:off x="838200" y="365125"/>
            <a:ext cx="10515600" cy="1325563"/>
          </a:xfrm>
        </p:spPr>
        <p:txBody>
          <a:bodyPr anchor="ctr">
            <a:normAutofit/>
          </a:bodyPr>
          <a:lstStyle/>
          <a:p>
            <a:r>
              <a:rPr lang="en-US" dirty="0"/>
              <a:t>Network Dissection</a:t>
            </a:r>
          </a:p>
        </p:txBody>
      </p:sp>
      <p:sp>
        <p:nvSpPr>
          <p:cNvPr id="12" name="Content Placeholder 2">
            <a:extLst>
              <a:ext uri="{FF2B5EF4-FFF2-40B4-BE49-F238E27FC236}">
                <a16:creationId xmlns:a16="http://schemas.microsoft.com/office/drawing/2014/main" id="{AE165F24-1DC1-258E-9D33-0D3127D69203}"/>
              </a:ext>
            </a:extLst>
          </p:cNvPr>
          <p:cNvSpPr>
            <a:spLocks noGrp="1"/>
          </p:cNvSpPr>
          <p:nvPr>
            <p:ph sz="half" idx="1"/>
          </p:nvPr>
        </p:nvSpPr>
        <p:spPr>
          <a:xfrm>
            <a:off x="838200" y="1825625"/>
            <a:ext cx="5181600" cy="4351338"/>
          </a:xfrm>
        </p:spPr>
        <p:txBody>
          <a:bodyPr>
            <a:normAutofit/>
          </a:bodyPr>
          <a:lstStyle/>
          <a:p>
            <a:pPr marL="0" indent="0">
              <a:buNone/>
            </a:pPr>
            <a:r>
              <a:rPr lang="en-US" dirty="0"/>
              <a:t>Convolutional neural networks are not perfectly disentangled.</a:t>
            </a:r>
            <a:endParaRPr lang="en-US" i="1" dirty="0"/>
          </a:p>
          <a:p>
            <a:pPr marL="0" indent="0">
              <a:buNone/>
            </a:pPr>
            <a:r>
              <a:rPr lang="en-US" i="1" dirty="0"/>
              <a:t>A way to go: quantify the interpretability of a unit of a convolutional neural network.</a:t>
            </a:r>
            <a:endParaRPr lang="en-GB" i="1" dirty="0"/>
          </a:p>
          <a:p>
            <a:r>
              <a:rPr lang="en-GB" dirty="0"/>
              <a:t>links highly activated areas of CNN channels to human-understandable concepts like objects, </a:t>
            </a:r>
            <a:r>
              <a:rPr lang="en-GB" dirty="0" err="1"/>
              <a:t>colors</a:t>
            </a:r>
            <a:r>
              <a:rPr lang="en-GB" dirty="0"/>
              <a:t>, and textures.</a:t>
            </a:r>
          </a:p>
          <a:p>
            <a:pPr marL="0" indent="0">
              <a:buNone/>
            </a:pPr>
            <a:endParaRPr lang="en-US" dirty="0"/>
          </a:p>
        </p:txBody>
      </p:sp>
      <p:pic>
        <p:nvPicPr>
          <p:cNvPr id="1026" name="Picture 2" descr="16 Dogs &amp; Cats Who Actually Just Love Each Other">
            <a:extLst>
              <a:ext uri="{FF2B5EF4-FFF2-40B4-BE49-F238E27FC236}">
                <a16:creationId xmlns:a16="http://schemas.microsoft.com/office/drawing/2014/main" id="{860C99BC-8291-D979-DBB0-0663FEB828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95269" y="1825625"/>
            <a:ext cx="3535461" cy="4351338"/>
          </a:xfrm>
          <a:prstGeom prst="rect">
            <a:avLst/>
          </a:prstGeom>
          <a:solidFill>
            <a:srgbClr val="FFFFFF"/>
          </a:solidFill>
        </p:spPr>
      </p:pic>
      <p:sp>
        <p:nvSpPr>
          <p:cNvPr id="7" name="Slide Number Placeholder 6">
            <a:extLst>
              <a:ext uri="{FF2B5EF4-FFF2-40B4-BE49-F238E27FC236}">
                <a16:creationId xmlns:a16="http://schemas.microsoft.com/office/drawing/2014/main" id="{C5763D4B-5894-EA4B-CDAD-D61BDD5AD537}"/>
              </a:ext>
            </a:extLst>
          </p:cNvPr>
          <p:cNvSpPr>
            <a:spLocks noGrp="1"/>
          </p:cNvSpPr>
          <p:nvPr>
            <p:ph type="sldNum" sz="quarter" idx="12"/>
          </p:nvPr>
        </p:nvSpPr>
        <p:spPr>
          <a:xfrm>
            <a:off x="8204504" y="6364363"/>
            <a:ext cx="2743200" cy="365125"/>
          </a:xfrm>
        </p:spPr>
        <p:txBody>
          <a:bodyPr anchor="ctr">
            <a:normAutofit/>
          </a:bodyPr>
          <a:lstStyle/>
          <a:p>
            <a:pPr>
              <a:spcAft>
                <a:spcPts val="600"/>
              </a:spcAft>
            </a:pPr>
            <a:fld id="{6D9D89A0-785F-43A1-AC55-89E62F82BAFC}" type="slidenum">
              <a:rPr lang="en-US" smtClean="0"/>
              <a:pPr>
                <a:spcAft>
                  <a:spcPts val="600"/>
                </a:spcAft>
              </a:pPr>
              <a:t>15</a:t>
            </a:fld>
            <a:endParaRPr lang="en-US"/>
          </a:p>
        </p:txBody>
      </p:sp>
    </p:spTree>
    <p:extLst>
      <p:ext uri="{BB962C8B-B14F-4D97-AF65-F5344CB8AC3E}">
        <p14:creationId xmlns:p14="http://schemas.microsoft.com/office/powerpoint/2010/main" val="116936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02" name="Content Placeholder 2">
            <a:extLst>
              <a:ext uri="{FF2B5EF4-FFF2-40B4-BE49-F238E27FC236}">
                <a16:creationId xmlns:a16="http://schemas.microsoft.com/office/drawing/2014/main" id="{77247398-953B-23E5-FC81-11829CA3B131}"/>
              </a:ext>
            </a:extLst>
          </p:cNvPr>
          <p:cNvGraphicFramePr>
            <a:graphicFrameLocks noGrp="1"/>
          </p:cNvGraphicFramePr>
          <p:nvPr>
            <p:ph idx="1"/>
            <p:extLst>
              <p:ext uri="{D42A27DB-BD31-4B8C-83A1-F6EECF244321}">
                <p14:modId xmlns:p14="http://schemas.microsoft.com/office/powerpoint/2010/main" val="26081829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The Intersection over Union (IoU) is computed by comparing the human ground truth annotation and the top activated pixels.">
            <a:extLst>
              <a:ext uri="{FF2B5EF4-FFF2-40B4-BE49-F238E27FC236}">
                <a16:creationId xmlns:a16="http://schemas.microsoft.com/office/drawing/2014/main" id="{0DB1E77D-6D7A-2B61-FC53-B81FD28E975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587966" y="2003330"/>
            <a:ext cx="3995928" cy="199796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FE25DBA-6470-C027-556B-8A44AE6FC875}"/>
              </a:ext>
            </a:extLst>
          </p:cNvPr>
          <p:cNvSpPr>
            <a:spLocks noGrp="1"/>
          </p:cNvSpPr>
          <p:nvPr>
            <p:ph type="title"/>
          </p:nvPr>
        </p:nvSpPr>
        <p:spPr/>
        <p:txBody>
          <a:bodyPr/>
          <a:lstStyle/>
          <a:p>
            <a:r>
              <a:rPr lang="en-US" dirty="0"/>
              <a:t>Network Dissection</a:t>
            </a:r>
            <a:endParaRPr lang="en-GB" dirty="0"/>
          </a:p>
        </p:txBody>
      </p:sp>
    </p:spTree>
    <p:extLst>
      <p:ext uri="{BB962C8B-B14F-4D97-AF65-F5344CB8AC3E}">
        <p14:creationId xmlns:p14="http://schemas.microsoft.com/office/powerpoint/2010/main" val="1373088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580D-1637-0D77-1CAC-C37F136832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Network Dissection</a:t>
            </a:r>
            <a:endParaRPr lang="en-US" kern="1200" dirty="0"/>
          </a:p>
        </p:txBody>
      </p:sp>
      <p:sp>
        <p:nvSpPr>
          <p:cNvPr id="22" name="Content Placeholder 21">
            <a:extLst>
              <a:ext uri="{FF2B5EF4-FFF2-40B4-BE49-F238E27FC236}">
                <a16:creationId xmlns:a16="http://schemas.microsoft.com/office/drawing/2014/main" id="{447E5E67-F88F-1607-77C6-CB546ABB89F3}"/>
              </a:ext>
            </a:extLst>
          </p:cNvPr>
          <p:cNvSpPr>
            <a:spLocks noGrp="1"/>
          </p:cNvSpPr>
          <p:nvPr>
            <p:ph sz="half" idx="1"/>
          </p:nvPr>
        </p:nvSpPr>
        <p:spPr>
          <a:xfrm>
            <a:off x="838200" y="1825625"/>
            <a:ext cx="5181600" cy="4351338"/>
          </a:xfrm>
        </p:spPr>
        <p:txBody>
          <a:bodyPr>
            <a:normAutofit/>
          </a:bodyPr>
          <a:lstStyle/>
          <a:p>
            <a:r>
              <a:rPr lang="en-US" b="1" i="0">
                <a:effectLst/>
              </a:rPr>
              <a:t>Step 1: (Get) </a:t>
            </a:r>
            <a:r>
              <a:rPr lang="en-US" i="0">
                <a:effectLst/>
              </a:rPr>
              <a:t>Broden dataset</a:t>
            </a:r>
          </a:p>
          <a:p>
            <a:r>
              <a:rPr lang="en-US" b="1" i="0">
                <a:effectLst/>
              </a:rPr>
              <a:t>Step 2: (Measure) </a:t>
            </a:r>
            <a:r>
              <a:rPr lang="en-US" i="0">
                <a:effectLst/>
              </a:rPr>
              <a:t>Retrieve network activations</a:t>
            </a:r>
            <a:endParaRPr lang="en-US"/>
          </a:p>
          <a:p>
            <a:r>
              <a:rPr lang="en-US" b="1" i="0">
                <a:effectLst/>
              </a:rPr>
              <a:t>Step 3: (Quantify) </a:t>
            </a:r>
            <a:r>
              <a:rPr lang="en-US" i="0">
                <a:effectLst/>
              </a:rPr>
              <a:t>Activation-concept alignment</a:t>
            </a:r>
            <a:endParaRPr lang="en-US"/>
          </a:p>
        </p:txBody>
      </p:sp>
      <p:pic>
        <p:nvPicPr>
          <p:cNvPr id="6" name="Picture 5" descr="A screenshot of a computer program&#10;&#10;AI-generated content may be incorrect.">
            <a:extLst>
              <a:ext uri="{FF2B5EF4-FFF2-40B4-BE49-F238E27FC236}">
                <a16:creationId xmlns:a16="http://schemas.microsoft.com/office/drawing/2014/main" id="{9B17CC59-14BB-C892-B692-38492CE3FC4E}"/>
              </a:ext>
            </a:extLst>
          </p:cNvPr>
          <p:cNvPicPr>
            <a:picLocks noChangeAspect="1"/>
          </p:cNvPicPr>
          <p:nvPr/>
        </p:nvPicPr>
        <p:blipFill>
          <a:blip r:embed="rId2"/>
          <a:stretch>
            <a:fillRect/>
          </a:stretch>
        </p:blipFill>
        <p:spPr>
          <a:xfrm>
            <a:off x="6581878" y="1825625"/>
            <a:ext cx="4362244" cy="4351338"/>
          </a:xfrm>
          <a:prstGeom prst="rect">
            <a:avLst/>
          </a:prstGeom>
          <a:noFill/>
        </p:spPr>
      </p:pic>
      <p:sp>
        <p:nvSpPr>
          <p:cNvPr id="41" name="Slide Number Placeholder 4">
            <a:extLst>
              <a:ext uri="{FF2B5EF4-FFF2-40B4-BE49-F238E27FC236}">
                <a16:creationId xmlns:a16="http://schemas.microsoft.com/office/drawing/2014/main" id="{99585D09-97FD-0473-6ABA-AB36E028AD31}"/>
              </a:ext>
            </a:extLst>
          </p:cNvPr>
          <p:cNvSpPr>
            <a:spLocks noGrp="1"/>
          </p:cNvSpPr>
          <p:nvPr>
            <p:ph type="sldNum" sz="quarter" idx="12"/>
          </p:nvPr>
        </p:nvSpPr>
        <p:spPr>
          <a:xfrm>
            <a:off x="8204504" y="6364363"/>
            <a:ext cx="2743200" cy="365125"/>
          </a:xfrm>
        </p:spPr>
        <p:txBody>
          <a:bodyPr/>
          <a:lstStyle/>
          <a:p>
            <a:pPr>
              <a:spcAft>
                <a:spcPts val="600"/>
              </a:spcAft>
            </a:pPr>
            <a:fld id="{6D9D89A0-785F-43A1-AC55-89E62F82BAFC}" type="slidenum">
              <a:rPr lang="en-US" smtClean="0"/>
              <a:pPr>
                <a:spcAft>
                  <a:spcPts val="600"/>
                </a:spcAft>
              </a:pPr>
              <a:t>17</a:t>
            </a:fld>
            <a:endParaRPr lang="en-US"/>
          </a:p>
        </p:txBody>
      </p:sp>
    </p:spTree>
    <p:extLst>
      <p:ext uri="{BB962C8B-B14F-4D97-AF65-F5344CB8AC3E}">
        <p14:creationId xmlns:p14="http://schemas.microsoft.com/office/powerpoint/2010/main" val="4110304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3BA8C-FD8A-C3F2-3019-FF6091FB6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26B551-1ECE-63DE-EA77-60A3671360BF}"/>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chemeClr val="tx1"/>
                </a:solidFill>
                <a:latin typeface="+mj-lt"/>
                <a:ea typeface="+mj-ea"/>
                <a:cs typeface="+mj-cs"/>
              </a:rPr>
              <a:t>Network Dissection</a:t>
            </a:r>
          </a:p>
        </p:txBody>
      </p:sp>
      <p:sp>
        <p:nvSpPr>
          <p:cNvPr id="3" name="Content Placeholder 2">
            <a:extLst>
              <a:ext uri="{FF2B5EF4-FFF2-40B4-BE49-F238E27FC236}">
                <a16:creationId xmlns:a16="http://schemas.microsoft.com/office/drawing/2014/main" id="{A3D42504-03CB-502B-D45C-656883EDD987}"/>
              </a:ext>
            </a:extLst>
          </p:cNvPr>
          <p:cNvSpPr>
            <a:spLocks noGrp="1"/>
          </p:cNvSpPr>
          <p:nvPr>
            <p:ph idx="1"/>
          </p:nvPr>
        </p:nvSpPr>
        <p:spPr>
          <a:xfrm>
            <a:off x="2895601" y="1900826"/>
            <a:ext cx="6396204" cy="662542"/>
          </a:xfrm>
        </p:spPr>
        <p:txBody>
          <a:bodyPr vert="horz" lIns="91440" tIns="45720" rIns="91440" bIns="45720" rtlCol="0" anchor="ctr">
            <a:normAutofit/>
          </a:bodyPr>
          <a:lstStyle/>
          <a:p>
            <a:pPr marL="0" indent="0" algn="ctr">
              <a:buNone/>
            </a:pPr>
            <a:r>
              <a:rPr lang="en-US" sz="2000" b="0" i="1" kern="1200">
                <a:effectLst/>
                <a:latin typeface="+mn-lt"/>
                <a:ea typeface="+mn-ea"/>
                <a:cs typeface="+mn-cs"/>
              </a:rPr>
              <a:t>quantifies the interpretability of a unit of a convolutional neural network.</a:t>
            </a:r>
          </a:p>
        </p:txBody>
      </p:sp>
      <p:pic>
        <p:nvPicPr>
          <p:cNvPr id="4098" name="Picture 2">
            <a:extLst>
              <a:ext uri="{FF2B5EF4-FFF2-40B4-BE49-F238E27FC236}">
                <a16:creationId xmlns:a16="http://schemas.microsoft.com/office/drawing/2014/main" id="{C623CBDC-6837-C042-166A-2E828A2F72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71347" y="3067050"/>
            <a:ext cx="8446258" cy="301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764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8C65-4FEA-4D46-8196-E6966A3A4F18}"/>
              </a:ext>
            </a:extLst>
          </p:cNvPr>
          <p:cNvSpPr>
            <a:spLocks noGrp="1"/>
          </p:cNvSpPr>
          <p:nvPr>
            <p:ph type="title"/>
          </p:nvPr>
        </p:nvSpPr>
        <p:spPr>
          <a:xfrm>
            <a:off x="838200" y="365125"/>
            <a:ext cx="10515600" cy="1325563"/>
          </a:xfrm>
        </p:spPr>
        <p:txBody>
          <a:bodyPr anchor="ctr">
            <a:normAutofit/>
          </a:bodyPr>
          <a:lstStyle/>
          <a:p>
            <a:r>
              <a:rPr lang="en-US"/>
              <a:t>Feature Visualization and Network Dissection</a:t>
            </a:r>
            <a:endParaRPr lang="en-GB"/>
          </a:p>
        </p:txBody>
      </p:sp>
      <p:sp>
        <p:nvSpPr>
          <p:cNvPr id="9" name="Slide Number Placeholder 3">
            <a:extLst>
              <a:ext uri="{FF2B5EF4-FFF2-40B4-BE49-F238E27FC236}">
                <a16:creationId xmlns:a16="http://schemas.microsoft.com/office/drawing/2014/main" id="{87E9751D-057B-738D-F095-94F3E3E8FD88}"/>
              </a:ext>
            </a:extLst>
          </p:cNvPr>
          <p:cNvSpPr>
            <a:spLocks noGrp="1"/>
          </p:cNvSpPr>
          <p:nvPr>
            <p:ph type="sldNum" sz="quarter" idx="12"/>
          </p:nvPr>
        </p:nvSpPr>
        <p:spPr>
          <a:xfrm>
            <a:off x="8204504" y="6364363"/>
            <a:ext cx="2743200" cy="365125"/>
          </a:xfrm>
        </p:spPr>
        <p:txBody>
          <a:bodyPr anchor="ctr">
            <a:normAutofit/>
          </a:bodyPr>
          <a:lstStyle/>
          <a:p>
            <a:pPr>
              <a:spcAft>
                <a:spcPts val="600"/>
              </a:spcAft>
            </a:pPr>
            <a:fld id="{6D9D89A0-785F-43A1-AC55-89E62F82BAFC}" type="slidenum">
              <a:rPr lang="en-US" smtClean="0"/>
              <a:pPr>
                <a:spcAft>
                  <a:spcPts val="600"/>
                </a:spcAft>
              </a:pPr>
              <a:t>19</a:t>
            </a:fld>
            <a:endParaRPr lang="en-US"/>
          </a:p>
        </p:txBody>
      </p:sp>
      <p:graphicFrame>
        <p:nvGraphicFramePr>
          <p:cNvPr id="5" name="Content Placeholder 2">
            <a:extLst>
              <a:ext uri="{FF2B5EF4-FFF2-40B4-BE49-F238E27FC236}">
                <a16:creationId xmlns:a16="http://schemas.microsoft.com/office/drawing/2014/main" id="{0EF2BF00-FD50-BA9E-A995-E84D9DCFC628}"/>
              </a:ext>
            </a:extLst>
          </p:cNvPr>
          <p:cNvGraphicFramePr>
            <a:graphicFrameLocks noGrp="1"/>
          </p:cNvGraphicFramePr>
          <p:nvPr>
            <p:ph idx="1"/>
            <p:extLst>
              <p:ext uri="{D42A27DB-BD31-4B8C-83A1-F6EECF244321}">
                <p14:modId xmlns:p14="http://schemas.microsoft.com/office/powerpoint/2010/main" val="22983204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9550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95"/>
          <p:cNvSpPr txBox="1">
            <a:spLocks noGrp="1"/>
          </p:cNvSpPr>
          <p:nvPr>
            <p:ph type="ctrTitle"/>
          </p:nvPr>
        </p:nvSpPr>
        <p:spPr>
          <a:xfrm>
            <a:off x="-192910" y="1107895"/>
            <a:ext cx="12582641" cy="2320083"/>
          </a:xfrm>
          <a:prstGeom prst="rect">
            <a:avLst/>
          </a:prstGeom>
          <a:noFill/>
          <a:ln>
            <a:noFill/>
          </a:ln>
        </p:spPr>
        <p:txBody>
          <a:bodyPr spcFirstLastPara="1" vert="horz" wrap="square" lIns="91425" tIns="45700" rIns="91425" bIns="45700" rtlCol="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3200" b="1" dirty="0">
                <a:solidFill>
                  <a:srgbClr val="7DD2CE"/>
                </a:solidFill>
                <a:latin typeface="Century Gothic"/>
              </a:rPr>
              <a:t>Deep Learning </a:t>
            </a:r>
            <a:r>
              <a:rPr lang="en-US" sz="3200" b="1" dirty="0" err="1">
                <a:solidFill>
                  <a:srgbClr val="7DD2CE"/>
                </a:solidFill>
                <a:latin typeface="Century Gothic"/>
              </a:rPr>
              <a:t>xAI</a:t>
            </a:r>
            <a:r>
              <a:rPr lang="en-US" sz="3200" b="1" dirty="0">
                <a:solidFill>
                  <a:srgbClr val="7DD2CE"/>
                </a:solidFill>
                <a:latin typeface="Century Gothic"/>
              </a:rPr>
              <a:t> </a:t>
            </a:r>
          </a:p>
        </p:txBody>
      </p:sp>
      <p:sp>
        <p:nvSpPr>
          <p:cNvPr id="360" name="Google Shape;360;p95"/>
          <p:cNvSpPr txBox="1">
            <a:spLocks noGrp="1"/>
          </p:cNvSpPr>
          <p:nvPr>
            <p:ph type="subTitle" idx="1"/>
          </p:nvPr>
        </p:nvSpPr>
        <p:spPr>
          <a:xfrm>
            <a:off x="1524000" y="3602037"/>
            <a:ext cx="9144000" cy="1655763"/>
          </a:xfrm>
          <a:prstGeom prst="rect">
            <a:avLst/>
          </a:prstGeom>
          <a:noFill/>
          <a:ln>
            <a:noFill/>
          </a:ln>
        </p:spPr>
        <p:txBody>
          <a:bodyPr spcFirstLastPara="1" vert="horz" wrap="square" lIns="91425" tIns="45700" rIns="91425" bIns="45700" rtlCol="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GB" sz="3000" dirty="0">
                <a:solidFill>
                  <a:srgbClr val="002060"/>
                </a:solidFill>
                <a:latin typeface="Century Gothic"/>
              </a:rPr>
              <a:t>F</a:t>
            </a:r>
            <a:r>
              <a:rPr lang="en-US" sz="3000" dirty="0" err="1">
                <a:solidFill>
                  <a:srgbClr val="002060"/>
                </a:solidFill>
                <a:latin typeface="Century Gothic"/>
              </a:rPr>
              <a:t>aizan</a:t>
            </a:r>
            <a:r>
              <a:rPr lang="en-US" sz="3000" dirty="0">
                <a:solidFill>
                  <a:srgbClr val="002060"/>
                </a:solidFill>
                <a:latin typeface="Century Gothic"/>
              </a:rPr>
              <a:t> Ahmed</a:t>
            </a:r>
          </a:p>
        </p:txBody>
      </p:sp>
      <p:pic>
        <p:nvPicPr>
          <p:cNvPr id="361" name="Google Shape;361;p95" descr="A black background with blue text&#10;&#10;Description automatically generated"/>
          <p:cNvPicPr preferRelativeResize="0"/>
          <p:nvPr/>
        </p:nvPicPr>
        <p:blipFill rotWithShape="1">
          <a:blip r:embed="rId3">
            <a:alphaModFix/>
          </a:blip>
          <a:srcRect/>
          <a:stretch/>
        </p:blipFill>
        <p:spPr>
          <a:xfrm>
            <a:off x="4896434" y="5956928"/>
            <a:ext cx="2987040" cy="665476"/>
          </a:xfrm>
          <a:prstGeom prst="rect">
            <a:avLst/>
          </a:prstGeom>
          <a:noFill/>
          <a:ln>
            <a:noFill/>
          </a:ln>
        </p:spPr>
      </p:pic>
    </p:spTree>
    <p:extLst>
      <p:ext uri="{BB962C8B-B14F-4D97-AF65-F5344CB8AC3E}">
        <p14:creationId xmlns:p14="http://schemas.microsoft.com/office/powerpoint/2010/main" val="3482508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D9172-D129-C924-BE3A-A09B35FE830A}"/>
              </a:ext>
            </a:extLst>
          </p:cNvPr>
          <p:cNvSpPr>
            <a:spLocks noGrp="1"/>
          </p:cNvSpPr>
          <p:nvPr>
            <p:ph type="title"/>
          </p:nvPr>
        </p:nvSpPr>
        <p:spPr>
          <a:xfrm>
            <a:off x="838200" y="365125"/>
            <a:ext cx="10515600" cy="1325563"/>
          </a:xfrm>
        </p:spPr>
        <p:txBody>
          <a:bodyPr>
            <a:normAutofit/>
          </a:bodyPr>
          <a:lstStyle/>
          <a:p>
            <a:r>
              <a:rPr lang="en-GB"/>
              <a:t>Feature Attribution</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693F48-0CE2-9262-27A9-EE082C4FC65D}"/>
                  </a:ext>
                </a:extLst>
              </p:cNvPr>
              <p:cNvSpPr>
                <a:spLocks noGrp="1"/>
              </p:cNvSpPr>
              <p:nvPr>
                <p:ph idx="1"/>
              </p:nvPr>
            </p:nvSpPr>
            <p:spPr>
              <a:xfrm>
                <a:off x="838200" y="1825625"/>
                <a:ext cx="10515600" cy="4351338"/>
              </a:xfrm>
            </p:spPr>
            <p:txBody>
              <a:bodyPr>
                <a:normAutofit/>
              </a:bodyPr>
              <a:lstStyle/>
              <a:p>
                <a:r>
                  <a:rPr lang="en-GB"/>
                  <a:t>Many Names: Sensitivity Map, Saliency Map, Pixel Attribution Map, Gradient-Based Attribution Methods, Feature Relevance, Feature Attribution, Feature Contribution.</a:t>
                </a:r>
              </a:p>
              <a:p>
                <a:r>
                  <a:rPr lang="en-GB"/>
                  <a:t>General Idea:</a:t>
                </a:r>
              </a:p>
              <a:p>
                <a:pPr lvl="1"/>
                <a:r>
                  <a:rPr lang="en-GB"/>
                  <a:t>Given a NN that output </a:t>
                </a:r>
                <a14:m>
                  <m:oMath xmlns:m="http://schemas.openxmlformats.org/officeDocument/2006/math">
                    <m:r>
                      <m:rPr>
                        <m:sty m:val="p"/>
                      </m:rPr>
                      <a:rPr lang="en-US">
                        <a:latin typeface="Cambria Math" panose="02040503050406030204" pitchFamily="18" charset="0"/>
                      </a:rPr>
                      <m:t>S</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ℜ</m:t>
                        </m:r>
                      </m:e>
                      <m:sup>
                        <m:r>
                          <a:rPr lang="en-US">
                            <a:latin typeface="Cambria Math" panose="02040503050406030204" pitchFamily="18" charset="0"/>
                          </a:rPr>
                          <m:t>𝐶</m:t>
                        </m:r>
                      </m:sup>
                    </m:sSup>
                  </m:oMath>
                </a14:m>
                <a:r>
                  <a:rPr lang="en-GB"/>
                  <a:t>[for regression </a:t>
                </a:r>
                <a14:m>
                  <m:oMath xmlns:m="http://schemas.openxmlformats.org/officeDocument/2006/math">
                    <m:r>
                      <a:rPr lang="en-US">
                        <a:latin typeface="Cambria Math" panose="02040503050406030204" pitchFamily="18" charset="0"/>
                      </a:rPr>
                      <m:t>𝐶</m:t>
                    </m:r>
                    <m:r>
                      <a:rPr lang="en-US">
                        <a:latin typeface="Cambria Math" panose="02040503050406030204" pitchFamily="18" charset="0"/>
                      </a:rPr>
                      <m:t>=1</m:t>
                    </m:r>
                  </m:oMath>
                </a14:m>
                <a:r>
                  <a:rPr lang="en-GB"/>
                  <a:t>]</a:t>
                </a:r>
              </a:p>
              <a:p>
                <a:pPr lvl="2"/>
                <a:r>
                  <a:rPr lang="en-GB"/>
                  <a:t>For image </a:t>
                </a:r>
                <a14:m>
                  <m:oMath xmlns:m="http://schemas.openxmlformats.org/officeDocument/2006/math">
                    <m:r>
                      <a:rPr lang="en-US">
                        <a:latin typeface="Cambria Math" panose="02040503050406030204" pitchFamily="18" charset="0"/>
                      </a:rPr>
                      <m:t>𝐼</m:t>
                    </m:r>
                  </m:oMath>
                </a14:m>
                <a:r>
                  <a:rPr lang="en-GB"/>
                  <a:t> we have </a:t>
                </a:r>
                <a14:m>
                  <m:oMath xmlns:m="http://schemas.openxmlformats.org/officeDocument/2006/math">
                    <m:r>
                      <a:rPr lang="en-US">
                        <a:latin typeface="Cambria Math" panose="02040503050406030204" pitchFamily="18" charset="0"/>
                      </a:rPr>
                      <m:t>𝑆</m:t>
                    </m:r>
                    <m:d>
                      <m:dPr>
                        <m:ctrlPr>
                          <a:rPr lang="en-US" i="1">
                            <a:latin typeface="Cambria Math" panose="02040503050406030204" pitchFamily="18" charset="0"/>
                          </a:rPr>
                        </m:ctrlPr>
                      </m:dPr>
                      <m:e>
                        <m:r>
                          <a:rPr lang="en-US">
                            <a:latin typeface="Cambria Math" panose="02040503050406030204" pitchFamily="18" charset="0"/>
                          </a:rPr>
                          <m:t>𝐼</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𝑆</m:t>
                        </m:r>
                      </m:e>
                      <m:sub>
                        <m:r>
                          <a:rPr lang="en-US">
                            <a:latin typeface="Cambria Math" panose="02040503050406030204" pitchFamily="18" charset="0"/>
                          </a:rPr>
                          <m:t>1</m:t>
                        </m:r>
                      </m:sub>
                    </m:sSub>
                    <m:d>
                      <m:dPr>
                        <m:ctrlPr>
                          <a:rPr lang="en-US" i="1">
                            <a:latin typeface="Cambria Math" panose="02040503050406030204" pitchFamily="18" charset="0"/>
                          </a:rPr>
                        </m:ctrlPr>
                      </m:dPr>
                      <m:e>
                        <m:r>
                          <a:rPr lang="en-US">
                            <a:latin typeface="Cambria Math" panose="02040503050406030204" pitchFamily="18" charset="0"/>
                          </a:rPr>
                          <m:t>𝐼</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𝑆</m:t>
                        </m:r>
                      </m:e>
                      <m:sub>
                        <m:r>
                          <a:rPr lang="en-US">
                            <a:latin typeface="Cambria Math" panose="02040503050406030204" pitchFamily="18" charset="0"/>
                          </a:rPr>
                          <m:t>𝐶</m:t>
                        </m:r>
                      </m:sub>
                    </m:sSub>
                    <m:r>
                      <a:rPr lang="en-US">
                        <a:latin typeface="Cambria Math" panose="02040503050406030204" pitchFamily="18" charset="0"/>
                      </a:rPr>
                      <m:t>(</m:t>
                    </m:r>
                    <m:r>
                      <a:rPr lang="en-US">
                        <a:latin typeface="Cambria Math" panose="02040503050406030204" pitchFamily="18" charset="0"/>
                      </a:rPr>
                      <m:t>𝐼</m:t>
                    </m:r>
                    <m:r>
                      <a:rPr lang="en-US">
                        <a:latin typeface="Cambria Math" panose="02040503050406030204" pitchFamily="18" charset="0"/>
                      </a:rPr>
                      <m:t>)]</m:t>
                    </m:r>
                  </m:oMath>
                </a14:m>
                <a:endParaRPr lang="en-GB"/>
              </a:p>
              <a:p>
                <a:pPr lvl="1"/>
                <a:r>
                  <a:rPr lang="en-GB"/>
                  <a:t>Input to feature attribution </a:t>
                </a:r>
                <a14:m>
                  <m:oMath xmlns:m="http://schemas.openxmlformats.org/officeDocument/2006/math">
                    <m:r>
                      <a:rPr lang="en-US">
                        <a:latin typeface="Cambria Math" panose="02040503050406030204" pitchFamily="18" charset="0"/>
                      </a:rPr>
                      <m:t>𝑥</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ℜ</m:t>
                        </m:r>
                        <m:r>
                          <a:rPr lang="en-US">
                            <a:latin typeface="Cambria Math" panose="02040503050406030204" pitchFamily="18" charset="0"/>
                          </a:rPr>
                          <m:t> </m:t>
                        </m:r>
                      </m:e>
                      <m:sup>
                        <m:r>
                          <a:rPr lang="en-US">
                            <a:latin typeface="Cambria Math" panose="02040503050406030204" pitchFamily="18" charset="0"/>
                          </a:rPr>
                          <m:t>𝑝</m:t>
                        </m:r>
                      </m:sup>
                    </m:sSup>
                  </m:oMath>
                </a14:m>
                <a:r>
                  <a:rPr lang="en-US"/>
                  <a:t> (pixel, tabular data, words, etc) with </a:t>
                </a:r>
                <a14:m>
                  <m:oMath xmlns:m="http://schemas.openxmlformats.org/officeDocument/2006/math">
                    <m:r>
                      <a:rPr lang="en-US">
                        <a:latin typeface="Cambria Math" panose="02040503050406030204" pitchFamily="18" charset="0"/>
                      </a:rPr>
                      <m:t>𝑝</m:t>
                    </m:r>
                  </m:oMath>
                </a14:m>
                <a:r>
                  <a:rPr lang="en-US"/>
                  <a:t> features</a:t>
                </a:r>
              </a:p>
              <a:p>
                <a:pPr lvl="1"/>
                <a:r>
                  <a:rPr lang="en-GB"/>
                  <a:t>Output: Relevance score for each feature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𝑅</m:t>
                        </m:r>
                      </m:e>
                      <m:sup>
                        <m:r>
                          <a:rPr lang="en-US">
                            <a:latin typeface="Cambria Math" panose="02040503050406030204" pitchFamily="18" charset="0"/>
                          </a:rPr>
                          <m:t>𝑐</m:t>
                        </m:r>
                      </m:sup>
                    </m:sSup>
                    <m:r>
                      <a:rPr lang="en-US">
                        <a:latin typeface="Cambria Math" panose="02040503050406030204" pitchFamily="18" charset="0"/>
                      </a:rPr>
                      <m:t>=[</m:t>
                    </m:r>
                    <m:sSubSup>
                      <m:sSubSupPr>
                        <m:ctrlPr>
                          <a:rPr lang="en-US" i="1">
                            <a:latin typeface="Cambria Math" panose="02040503050406030204" pitchFamily="18" charset="0"/>
                          </a:rPr>
                        </m:ctrlPr>
                      </m:sSubSupPr>
                      <m:e>
                        <m:r>
                          <a:rPr lang="en-US">
                            <a:latin typeface="Cambria Math" panose="02040503050406030204" pitchFamily="18" charset="0"/>
                          </a:rPr>
                          <m:t>𝑅</m:t>
                        </m:r>
                      </m:e>
                      <m:sub>
                        <m:r>
                          <a:rPr lang="en-US">
                            <a:latin typeface="Cambria Math" panose="02040503050406030204" pitchFamily="18" charset="0"/>
                          </a:rPr>
                          <m:t>1</m:t>
                        </m:r>
                      </m:sub>
                      <m:sup>
                        <m:r>
                          <a:rPr lang="en-US">
                            <a:latin typeface="Cambria Math" panose="02040503050406030204" pitchFamily="18" charset="0"/>
                          </a:rPr>
                          <m:t>𝑐</m:t>
                        </m:r>
                      </m:sup>
                    </m:sSubSup>
                    <m:r>
                      <a:rPr lang="en-US">
                        <a:latin typeface="Cambria Math" panose="02040503050406030204" pitchFamily="18" charset="0"/>
                      </a:rPr>
                      <m:t>,⋯, </m:t>
                    </m:r>
                    <m:sSubSup>
                      <m:sSubSupPr>
                        <m:ctrlPr>
                          <a:rPr lang="en-US" i="1">
                            <a:latin typeface="Cambria Math" panose="02040503050406030204" pitchFamily="18" charset="0"/>
                          </a:rPr>
                        </m:ctrlPr>
                      </m:sSubSupPr>
                      <m:e>
                        <m:r>
                          <a:rPr lang="en-US">
                            <a:latin typeface="Cambria Math" panose="02040503050406030204" pitchFamily="18" charset="0"/>
                          </a:rPr>
                          <m:t>𝑅</m:t>
                        </m:r>
                      </m:e>
                      <m:sub>
                        <m:r>
                          <a:rPr lang="en-US">
                            <a:latin typeface="Cambria Math" panose="02040503050406030204" pitchFamily="18" charset="0"/>
                          </a:rPr>
                          <m:t>𝑝</m:t>
                        </m:r>
                      </m:sub>
                      <m:sup>
                        <m:r>
                          <a:rPr lang="en-US">
                            <a:latin typeface="Cambria Math" panose="02040503050406030204" pitchFamily="18" charset="0"/>
                          </a:rPr>
                          <m:t>𝑐</m:t>
                        </m:r>
                      </m:sup>
                    </m:sSubSup>
                    <m:r>
                      <a:rPr lang="en-US">
                        <a:latin typeface="Cambria Math" panose="02040503050406030204" pitchFamily="18" charset="0"/>
                      </a:rPr>
                      <m:t>]</m:t>
                    </m:r>
                  </m:oMath>
                </a14:m>
                <a:r>
                  <a:rPr lang="en-GB"/>
                  <a:t>, where </a:t>
                </a:r>
                <a14:m>
                  <m:oMath xmlns:m="http://schemas.openxmlformats.org/officeDocument/2006/math">
                    <m:r>
                      <a:rPr lang="en-US">
                        <a:latin typeface="Cambria Math" panose="02040503050406030204" pitchFamily="18" charset="0"/>
                      </a:rPr>
                      <m:t>𝑐</m:t>
                    </m:r>
                  </m:oMath>
                </a14:m>
                <a:r>
                  <a:rPr lang="en-GB"/>
                  <a:t> indicates the relevance for the</a:t>
                </a:r>
                <a14:m>
                  <m:oMath xmlns:m="http://schemas.openxmlformats.org/officeDocument/2006/math">
                    <m:r>
                      <a:rPr lang="en-US">
                        <a:latin typeface="Cambria Math" panose="02040503050406030204" pitchFamily="18" charset="0"/>
                      </a:rPr>
                      <m:t> </m:t>
                    </m:r>
                    <m:sSup>
                      <m:sSupPr>
                        <m:ctrlPr>
                          <a:rPr lang="en-US" i="1">
                            <a:latin typeface="Cambria Math" panose="02040503050406030204" pitchFamily="18" charset="0"/>
                          </a:rPr>
                        </m:ctrlPr>
                      </m:sSupPr>
                      <m:e>
                        <m:r>
                          <a:rPr lang="en-US">
                            <a:latin typeface="Cambria Math" panose="02040503050406030204" pitchFamily="18" charset="0"/>
                          </a:rPr>
                          <m:t>𝑐</m:t>
                        </m:r>
                      </m:e>
                      <m:sup>
                        <m:r>
                          <a:rPr lang="en-US">
                            <a:latin typeface="Cambria Math" panose="02040503050406030204" pitchFamily="18" charset="0"/>
                          </a:rPr>
                          <m:t>𝑡h</m:t>
                        </m:r>
                      </m:sup>
                    </m:sSup>
                  </m:oMath>
                </a14:m>
                <a:r>
                  <a:rPr lang="en-GB"/>
                  <a:t> output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𝑆</m:t>
                        </m:r>
                      </m:e>
                      <m:sub>
                        <m:r>
                          <a:rPr lang="en-US">
                            <a:latin typeface="Cambria Math" panose="02040503050406030204" pitchFamily="18" charset="0"/>
                          </a:rPr>
                          <m:t>𝐶</m:t>
                        </m:r>
                      </m:sub>
                    </m:sSub>
                    <m:r>
                      <a:rPr lang="en-US">
                        <a:latin typeface="Cambria Math" panose="02040503050406030204" pitchFamily="18" charset="0"/>
                      </a:rPr>
                      <m:t>(</m:t>
                    </m:r>
                    <m:r>
                      <a:rPr lang="en-US">
                        <a:latin typeface="Cambria Math" panose="02040503050406030204" pitchFamily="18" charset="0"/>
                      </a:rPr>
                      <m:t>𝐼</m:t>
                    </m:r>
                    <m:r>
                      <a:rPr lang="en-US">
                        <a:latin typeface="Cambria Math" panose="02040503050406030204" pitchFamily="18" charset="0"/>
                      </a:rPr>
                      <m:t>)</m:t>
                    </m:r>
                  </m:oMath>
                </a14:m>
                <a:endParaRPr lang="en-GB"/>
              </a:p>
              <a:p>
                <a:endParaRPr lang="en-US"/>
              </a:p>
            </p:txBody>
          </p:sp>
        </mc:Choice>
        <mc:Fallback>
          <p:sp>
            <p:nvSpPr>
              <p:cNvPr id="3" name="Content Placeholder 2">
                <a:extLst>
                  <a:ext uri="{FF2B5EF4-FFF2-40B4-BE49-F238E27FC236}">
                    <a16:creationId xmlns:a16="http://schemas.microsoft.com/office/drawing/2014/main" id="{3F693F48-0CE2-9262-27A9-EE082C4FC65D}"/>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483" t="-1453"/>
                </a:stretch>
              </a:blipFill>
            </p:spPr>
            <p:txBody>
              <a:bodyPr/>
              <a:lstStyle/>
              <a:p>
                <a:r>
                  <a:rPr lang="en-GB">
                    <a:noFill/>
                  </a:rPr>
                  <a:t> </a:t>
                </a:r>
              </a:p>
            </p:txBody>
          </p:sp>
        </mc:Fallback>
      </mc:AlternateContent>
    </p:spTree>
    <p:extLst>
      <p:ext uri="{BB962C8B-B14F-4D97-AF65-F5344CB8AC3E}">
        <p14:creationId xmlns:p14="http://schemas.microsoft.com/office/powerpoint/2010/main" val="1745787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2120-6300-BA3F-668A-558637319F51}"/>
              </a:ext>
            </a:extLst>
          </p:cNvPr>
          <p:cNvSpPr>
            <a:spLocks noGrp="1"/>
          </p:cNvSpPr>
          <p:nvPr>
            <p:ph type="title"/>
          </p:nvPr>
        </p:nvSpPr>
        <p:spPr>
          <a:xfrm>
            <a:off x="838200" y="365125"/>
            <a:ext cx="10515600" cy="1325563"/>
          </a:xfrm>
        </p:spPr>
        <p:txBody>
          <a:bodyPr anchor="ctr">
            <a:normAutofit/>
          </a:bodyPr>
          <a:lstStyle/>
          <a:p>
            <a:r>
              <a:rPr lang="en-US" dirty="0"/>
              <a:t>Pixel Attribution</a:t>
            </a:r>
            <a:endParaRPr lang="en-GB" dirty="0"/>
          </a:p>
        </p:txBody>
      </p:sp>
      <p:sp>
        <p:nvSpPr>
          <p:cNvPr id="3" name="Content Placeholder 2">
            <a:extLst>
              <a:ext uri="{FF2B5EF4-FFF2-40B4-BE49-F238E27FC236}">
                <a16:creationId xmlns:a16="http://schemas.microsoft.com/office/drawing/2014/main" id="{64CF34B8-F2B7-1C40-3D5B-020E895A2FAE}"/>
              </a:ext>
            </a:extLst>
          </p:cNvPr>
          <p:cNvSpPr>
            <a:spLocks noGrp="1"/>
          </p:cNvSpPr>
          <p:nvPr>
            <p:ph sz="half" idx="1"/>
          </p:nvPr>
        </p:nvSpPr>
        <p:spPr>
          <a:xfrm>
            <a:off x="838200" y="1825625"/>
            <a:ext cx="5181600" cy="4351338"/>
          </a:xfrm>
        </p:spPr>
        <p:txBody>
          <a:bodyPr>
            <a:normAutofit/>
          </a:bodyPr>
          <a:lstStyle/>
          <a:p>
            <a:r>
              <a:rPr lang="en-GB" b="0" i="0">
                <a:effectLst/>
              </a:rPr>
              <a:t>Feature (pixel) attribution: Explains predictions by attributing relevance to each input feature (pixels, tabular data, words).</a:t>
            </a:r>
          </a:p>
          <a:p>
            <a:r>
              <a:rPr lang="en-US"/>
              <a:t>Two major classes(pixel attribution):</a:t>
            </a:r>
          </a:p>
          <a:p>
            <a:pPr lvl="1"/>
            <a:r>
              <a:rPr lang="en-US" b="1"/>
              <a:t>Occlusion / perturbation methods</a:t>
            </a:r>
            <a:r>
              <a:rPr lang="en-US"/>
              <a:t> (e.g., SHAP, LIME) explain a model by hiding or altering small regions of the image and observing how the output changes.</a:t>
            </a:r>
          </a:p>
          <a:p>
            <a:pPr lvl="1"/>
            <a:r>
              <a:rPr lang="en-US" b="1"/>
              <a:t>Gradient‑based methods</a:t>
            </a:r>
            <a:r>
              <a:rPr lang="en-US"/>
              <a:t> (e.g., saliency maps, Guided BP, Grad‑CAM) explain a prediction by back‑propagating the score to the input pixels and </a:t>
            </a:r>
            <a:r>
              <a:rPr lang="en-US" err="1"/>
              <a:t>visualising</a:t>
            </a:r>
            <a:r>
              <a:rPr lang="en-US"/>
              <a:t> the resulting gradients.</a:t>
            </a:r>
            <a:endParaRPr lang="en-GB" b="0" i="0">
              <a:effectLst/>
            </a:endParaRPr>
          </a:p>
        </p:txBody>
      </p:sp>
      <p:pic>
        <p:nvPicPr>
          <p:cNvPr id="3074" name="Picture 2" descr="Generated image">
            <a:extLst>
              <a:ext uri="{FF2B5EF4-FFF2-40B4-BE49-F238E27FC236}">
                <a16:creationId xmlns:a16="http://schemas.microsoft.com/office/drawing/2014/main" id="{E6CEC1E8-49A5-41D7-F0FA-77B31B0FD2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2200" y="2271935"/>
            <a:ext cx="5181600" cy="3458717"/>
          </a:xfrm>
          <a:prstGeom prst="rect">
            <a:avLst/>
          </a:prstGeom>
          <a:solidFill>
            <a:srgbClr val="FFFFFF"/>
          </a:solidFill>
        </p:spPr>
      </p:pic>
      <p:sp>
        <p:nvSpPr>
          <p:cNvPr id="3083" name="Slide Number Placeholder 4">
            <a:extLst>
              <a:ext uri="{FF2B5EF4-FFF2-40B4-BE49-F238E27FC236}">
                <a16:creationId xmlns:a16="http://schemas.microsoft.com/office/drawing/2014/main" id="{308A9918-386C-9308-7489-C456C91C639B}"/>
              </a:ext>
            </a:extLst>
          </p:cNvPr>
          <p:cNvSpPr>
            <a:spLocks noGrp="1"/>
          </p:cNvSpPr>
          <p:nvPr>
            <p:ph type="sldNum" sz="quarter" idx="12"/>
          </p:nvPr>
        </p:nvSpPr>
        <p:spPr>
          <a:xfrm>
            <a:off x="8204504" y="6364363"/>
            <a:ext cx="2743200" cy="365125"/>
          </a:xfrm>
        </p:spPr>
        <p:txBody>
          <a:bodyPr/>
          <a:lstStyle/>
          <a:p>
            <a:pPr>
              <a:spcAft>
                <a:spcPts val="600"/>
              </a:spcAft>
            </a:pPr>
            <a:fld id="{6D9D89A0-785F-43A1-AC55-89E62F82BAFC}" type="slidenum">
              <a:rPr lang="en-US" smtClean="0"/>
              <a:pPr>
                <a:spcAft>
                  <a:spcPts val="600"/>
                </a:spcAft>
              </a:pPr>
              <a:t>21</a:t>
            </a:fld>
            <a:endParaRPr lang="en-US"/>
          </a:p>
        </p:txBody>
      </p:sp>
    </p:spTree>
    <p:extLst>
      <p:ext uri="{BB962C8B-B14F-4D97-AF65-F5344CB8AC3E}">
        <p14:creationId xmlns:p14="http://schemas.microsoft.com/office/powerpoint/2010/main" val="3589945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77D6F8-AB61-FC06-0C0B-E47F3E908259}"/>
              </a:ext>
            </a:extLst>
          </p:cNvPr>
          <p:cNvSpPr>
            <a:spLocks noGrp="1"/>
          </p:cNvSpPr>
          <p:nvPr>
            <p:ph type="title"/>
          </p:nvPr>
        </p:nvSpPr>
        <p:spPr/>
        <p:txBody>
          <a:bodyPr/>
          <a:lstStyle/>
          <a:p>
            <a:r>
              <a:rPr lang="en-GB" dirty="0"/>
              <a:t>Pixel Attribution</a:t>
            </a:r>
          </a:p>
        </p:txBody>
      </p:sp>
      <p:sp>
        <p:nvSpPr>
          <p:cNvPr id="3" name="Content Placeholder 2">
            <a:extLst>
              <a:ext uri="{FF2B5EF4-FFF2-40B4-BE49-F238E27FC236}">
                <a16:creationId xmlns:a16="http://schemas.microsoft.com/office/drawing/2014/main" id="{1039B813-0C41-5F71-CB4A-C516499C2F7D}"/>
              </a:ext>
            </a:extLst>
          </p:cNvPr>
          <p:cNvSpPr>
            <a:spLocks noGrp="1"/>
          </p:cNvSpPr>
          <p:nvPr>
            <p:ph idx="1"/>
          </p:nvPr>
        </p:nvSpPr>
        <p:spPr/>
        <p:txBody>
          <a:bodyPr anchor="ctr">
            <a:normAutofit/>
          </a:bodyPr>
          <a:lstStyle/>
          <a:p>
            <a:r>
              <a:rPr lang="en-US" dirty="0"/>
              <a:t>Gradient‑only : </a:t>
            </a:r>
            <a:r>
              <a:rPr lang="en-US" dirty="0" err="1"/>
              <a:t>Backpropogate</a:t>
            </a:r>
            <a:r>
              <a:rPr lang="en-US" dirty="0"/>
              <a:t> once. The heat‑map shows how an infinitesimal change in each pixel would raise (warm </a:t>
            </a:r>
            <a:r>
              <a:rPr lang="en-US" dirty="0" err="1"/>
              <a:t>colours</a:t>
            </a:r>
            <a:r>
              <a:rPr lang="en-US" dirty="0"/>
              <a:t>) or lower (cool </a:t>
            </a:r>
            <a:r>
              <a:rPr lang="en-US" dirty="0" err="1"/>
              <a:t>colours</a:t>
            </a:r>
            <a:r>
              <a:rPr lang="en-US" dirty="0"/>
              <a:t>) the class score.</a:t>
            </a:r>
          </a:p>
          <a:p>
            <a:pPr lvl="1"/>
            <a:r>
              <a:rPr lang="en-US" dirty="0"/>
              <a:t>Examples – Vanilla Gradients, Grad‑CAM.</a:t>
            </a:r>
          </a:p>
          <a:p>
            <a:pPr lvl="1"/>
            <a:r>
              <a:rPr lang="en-US" dirty="0"/>
              <a:t>local sensitivity</a:t>
            </a:r>
          </a:p>
          <a:p>
            <a:r>
              <a:rPr lang="en-US" dirty="0"/>
              <a:t>Path‑attribution: Compare to a baseline. Subtract the score of a reference image (often a grey “zero” image) from the current score and divide that difference among the pixels.</a:t>
            </a:r>
          </a:p>
          <a:p>
            <a:pPr lvl="1"/>
            <a:r>
              <a:rPr lang="en-US" dirty="0"/>
              <a:t>Examples – Integrated Gradients, Deep Taylor, LIME, SHAP.</a:t>
            </a:r>
            <a:br>
              <a:rPr lang="en-US" dirty="0"/>
            </a:br>
            <a:r>
              <a:rPr lang="en-US" dirty="0"/>
              <a:t>If the method is complete, the pixel scores sum exactly to the score gap.</a:t>
            </a:r>
          </a:p>
          <a:p>
            <a:pPr lvl="1"/>
            <a:r>
              <a:rPr lang="en-US" dirty="0"/>
              <a:t>contribution relative to a reference.</a:t>
            </a:r>
          </a:p>
          <a:p>
            <a:r>
              <a:rPr lang="en-US" dirty="0"/>
              <a:t> Both produce a same‑size heat‑map you can overlay on the image.</a:t>
            </a:r>
          </a:p>
          <a:p>
            <a:endParaRPr lang="en-US" dirty="0"/>
          </a:p>
        </p:txBody>
      </p:sp>
      <p:pic>
        <p:nvPicPr>
          <p:cNvPr id="4098" name="Picture 2" descr="Generated image">
            <a:extLst>
              <a:ext uri="{FF2B5EF4-FFF2-40B4-BE49-F238E27FC236}">
                <a16:creationId xmlns:a16="http://schemas.microsoft.com/office/drawing/2014/main" id="{364362AC-D99A-6377-409B-78851C2A3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43"/>
          <a:stretch>
            <a:fillRect/>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385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F77E9-0D9B-A3DF-820B-B3DA5475AD26}"/>
              </a:ext>
            </a:extLst>
          </p:cNvPr>
          <p:cNvSpPr>
            <a:spLocks noGrp="1"/>
          </p:cNvSpPr>
          <p:nvPr>
            <p:ph type="title"/>
          </p:nvPr>
        </p:nvSpPr>
        <p:spPr>
          <a:xfrm>
            <a:off x="838200" y="365125"/>
            <a:ext cx="10515600" cy="1325563"/>
          </a:xfrm>
        </p:spPr>
        <p:txBody>
          <a:bodyPr/>
          <a:lstStyle/>
          <a:p>
            <a:r>
              <a:rPr lang="en-GB" dirty="0"/>
              <a:t>Vanilla Gradient (Saliency Maps)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11A564-21E3-E1D0-8888-00DB6D0DA736}"/>
                  </a:ext>
                </a:extLst>
              </p:cNvPr>
              <p:cNvSpPr>
                <a:spLocks noGrp="1"/>
              </p:cNvSpPr>
              <p:nvPr>
                <p:ph idx="1"/>
              </p:nvPr>
            </p:nvSpPr>
            <p:spPr>
              <a:xfrm>
                <a:off x="838200" y="1825625"/>
                <a:ext cx="10515600" cy="4351338"/>
              </a:xfrm>
            </p:spPr>
            <p:txBody>
              <a:bodyPr>
                <a:normAutofit/>
              </a:bodyPr>
              <a:lstStyle/>
              <a:p>
                <a:r>
                  <a:rPr lang="en-GB" dirty="0"/>
                  <a:t>Calculates the gradient of the loss function for the desired class relative to input pixels.</a:t>
                </a:r>
              </a:p>
              <a:p>
                <a:pPr lvl="1"/>
                <a:r>
                  <a:rPr lang="en-GB" dirty="0"/>
                  <a:t>Produces a map showing pixel influence on class prediction, with values ranging from negative to positive.</a:t>
                </a:r>
              </a:p>
              <a:p>
                <a:r>
                  <a:rPr lang="en-GB" dirty="0"/>
                  <a:t>Three steps:	</a:t>
                </a:r>
              </a:p>
              <a:p>
                <a:pPr lvl="1"/>
                <a:r>
                  <a:rPr lang="en-GB" dirty="0"/>
                  <a:t>Forward Pass: Process the image through the neural network to activate outputs.</a:t>
                </a:r>
              </a:p>
              <a:p>
                <a:pPr lvl="1"/>
                <a:r>
                  <a:rPr lang="en-GB" dirty="0"/>
                  <a:t>Gradient Computation: Calculate the gradient </a:t>
                </a:r>
              </a:p>
              <a:p>
                <a:pPr lvl="1"/>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𝐸</m:t>
                        </m:r>
                      </m:e>
                      <m:sub>
                        <m:r>
                          <a:rPr lang="en-US" smtClean="0">
                            <a:latin typeface="Cambria Math" panose="02040503050406030204" pitchFamily="18" charset="0"/>
                          </a:rPr>
                          <m:t>𝑔𝑟𝑎𝑑</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smtClean="0">
                                <a:latin typeface="Cambria Math" panose="02040503050406030204" pitchFamily="18" charset="0"/>
                              </a:rPr>
                              <m:t>𝐼</m:t>
                            </m:r>
                          </m:e>
                          <m:sub>
                            <m:r>
                              <a:rPr lang="en-US" smtClean="0">
                                <a:latin typeface="Cambria Math" panose="02040503050406030204" pitchFamily="18" charset="0"/>
                              </a:rPr>
                              <m:t>0</m:t>
                            </m:r>
                          </m:sub>
                        </m:sSub>
                      </m:e>
                    </m:d>
                    <m:r>
                      <a:rPr lang="en-US" smtClean="0">
                        <a:latin typeface="Cambria Math" panose="02040503050406030204" pitchFamily="18" charset="0"/>
                      </a:rPr>
                      <m:t>=</m:t>
                    </m:r>
                    <m:sSub>
                      <m:sSubPr>
                        <m:ctrlPr>
                          <a:rPr lang="en-US"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𝛿</m:t>
                                </m:r>
                                <m:sSub>
                                  <m:sSubPr>
                                    <m:ctrlPr>
                                      <a:rPr lang="en-US" i="1">
                                        <a:latin typeface="Cambria Math" panose="02040503050406030204" pitchFamily="18" charset="0"/>
                                      </a:rPr>
                                    </m:ctrlPr>
                                  </m:sSubPr>
                                  <m:e>
                                    <m:r>
                                      <a:rPr lang="en-US">
                                        <a:latin typeface="Cambria Math" panose="02040503050406030204" pitchFamily="18" charset="0"/>
                                      </a:rPr>
                                      <m:t>𝑆</m:t>
                                    </m:r>
                                  </m:e>
                                  <m:sub>
                                    <m:r>
                                      <a:rPr lang="en-US">
                                        <a:latin typeface="Cambria Math" panose="02040503050406030204" pitchFamily="18" charset="0"/>
                                      </a:rPr>
                                      <m:t>𝑐</m:t>
                                    </m:r>
                                  </m:sub>
                                </m:sSub>
                              </m:num>
                              <m:den>
                                <m:r>
                                  <a:rPr lang="en-US">
                                    <a:latin typeface="Cambria Math" panose="02040503050406030204" pitchFamily="18" charset="0"/>
                                  </a:rPr>
                                  <m:t>𝛿</m:t>
                                </m:r>
                                <m:r>
                                  <a:rPr lang="en-US">
                                    <a:latin typeface="Cambria Math" panose="02040503050406030204" pitchFamily="18" charset="0"/>
                                  </a:rPr>
                                  <m:t>𝐼</m:t>
                                </m:r>
                              </m:den>
                            </m:f>
                          </m:e>
                        </m:d>
                      </m:e>
                      <m:sub>
                        <m:r>
                          <a:rPr lang="en-US">
                            <a:latin typeface="Cambria Math" panose="02040503050406030204" pitchFamily="18" charset="0"/>
                          </a:rPr>
                          <m:t>𝐼</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𝐼</m:t>
                            </m:r>
                          </m:e>
                          <m:sub>
                            <m:r>
                              <a:rPr lang="en-US">
                                <a:latin typeface="Cambria Math" panose="02040503050406030204" pitchFamily="18" charset="0"/>
                              </a:rPr>
                              <m:t>0</m:t>
                            </m:r>
                          </m:sub>
                        </m:sSub>
                      </m:sub>
                    </m:sSub>
                  </m:oMath>
                </a14:m>
                <a:r>
                  <a:rPr lang="en-GB" dirty="0"/>
                  <a:t>​</a:t>
                </a:r>
              </a:p>
              <a:p>
                <a:pPr lvl="1"/>
                <a:r>
                  <a:rPr lang="en-GB" dirty="0"/>
                  <a:t>​ for the class score relative to input pixels.</a:t>
                </a:r>
              </a:p>
              <a:p>
                <a:pPr lvl="2"/>
                <a:r>
                  <a:rPr lang="en-GB" dirty="0"/>
                  <a:t>This indicates how each pixel's change would affect the class score.</a:t>
                </a:r>
              </a:p>
              <a:p>
                <a:pPr lvl="1"/>
                <a:r>
                  <a:rPr lang="en-GB" dirty="0"/>
                  <a:t>Visualization:</a:t>
                </a:r>
              </a:p>
              <a:p>
                <a:pPr lvl="2"/>
                <a:r>
                  <a:rPr lang="en-GB" dirty="0"/>
                  <a:t>Display the gradient map.</a:t>
                </a:r>
              </a:p>
              <a:p>
                <a:pPr lvl="2"/>
                <a:r>
                  <a:rPr lang="en-GB" dirty="0"/>
                  <a:t>Options include showing absolute values or highlighting positive and negative influences separately.</a:t>
                </a:r>
              </a:p>
              <a:p>
                <a:pPr lvl="1"/>
                <a:endParaRPr lang="en-GB" dirty="0"/>
              </a:p>
            </p:txBody>
          </p:sp>
        </mc:Choice>
        <mc:Fallback>
          <p:sp>
            <p:nvSpPr>
              <p:cNvPr id="3" name="Content Placeholder 2">
                <a:extLst>
                  <a:ext uri="{FF2B5EF4-FFF2-40B4-BE49-F238E27FC236}">
                    <a16:creationId xmlns:a16="http://schemas.microsoft.com/office/drawing/2014/main" id="{CB11A564-21E3-E1D0-8888-00DB6D0DA73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483" t="-1453"/>
                </a:stretch>
              </a:blipFill>
            </p:spPr>
            <p:txBody>
              <a:bodyPr/>
              <a:lstStyle/>
              <a:p>
                <a:r>
                  <a:rPr lang="en-GB">
                    <a:noFill/>
                  </a:rPr>
                  <a:t> </a:t>
                </a:r>
              </a:p>
            </p:txBody>
          </p:sp>
        </mc:Fallback>
      </mc:AlternateContent>
    </p:spTree>
    <p:extLst>
      <p:ext uri="{BB962C8B-B14F-4D97-AF65-F5344CB8AC3E}">
        <p14:creationId xmlns:p14="http://schemas.microsoft.com/office/powerpoint/2010/main" val="452650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19BA-C543-1CCD-FEEF-A8F3266C8798}"/>
              </a:ext>
            </a:extLst>
          </p:cNvPr>
          <p:cNvSpPr>
            <a:spLocks noGrp="1"/>
          </p:cNvSpPr>
          <p:nvPr>
            <p:ph type="title"/>
          </p:nvPr>
        </p:nvSpPr>
        <p:spPr>
          <a:xfrm>
            <a:off x="838200" y="365125"/>
            <a:ext cx="10515600" cy="1325563"/>
          </a:xfrm>
        </p:spPr>
        <p:txBody>
          <a:bodyPr anchor="ctr">
            <a:normAutofit/>
          </a:bodyPr>
          <a:lstStyle/>
          <a:p>
            <a:r>
              <a:rPr lang="en-GB" b="0" i="0">
                <a:effectLst/>
              </a:rPr>
              <a:t>Vanilla Gradient (Saliency Maps)</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CE978E-7077-043D-3DEF-F2B01BD7A50A}"/>
                  </a:ext>
                </a:extLst>
              </p:cNvPr>
              <p:cNvSpPr>
                <a:spLocks noGrp="1"/>
              </p:cNvSpPr>
              <p:nvPr>
                <p:ph sz="half" idx="1"/>
              </p:nvPr>
            </p:nvSpPr>
            <p:spPr>
              <a:xfrm>
                <a:off x="838200" y="1825625"/>
                <a:ext cx="5181600" cy="4351338"/>
              </a:xfrm>
            </p:spPr>
            <p:txBody>
              <a:bodyPr>
                <a:normAutofit/>
              </a:bodyPr>
              <a:lstStyle/>
              <a:p>
                <a:r>
                  <a:rPr lang="en-US"/>
                  <a:t>Score Approximation: For image </a:t>
                </a:r>
                <a14:m>
                  <m:oMath xmlns:m="http://schemas.openxmlformats.org/officeDocument/2006/math">
                    <m:r>
                      <a:rPr lang="en-US" b="0" i="1">
                        <a:latin typeface="Cambria Math" panose="02040503050406030204" pitchFamily="18" charset="0"/>
                      </a:rPr>
                      <m:t>𝐼</m:t>
                    </m:r>
                  </m:oMath>
                </a14:m>
                <a:r>
                  <a:rPr lang="en-GB"/>
                  <a:t> with a score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𝑐</m:t>
                        </m:r>
                      </m:sub>
                    </m:sSub>
                    <m:d>
                      <m:dPr>
                        <m:ctrlPr>
                          <a:rPr lang="en-US" b="0" i="1">
                            <a:latin typeface="Cambria Math" panose="02040503050406030204" pitchFamily="18" charset="0"/>
                          </a:rPr>
                        </m:ctrlPr>
                      </m:dPr>
                      <m:e>
                        <m:r>
                          <a:rPr lang="en-US" b="0" i="1">
                            <a:latin typeface="Cambria Math" panose="02040503050406030204" pitchFamily="18" charset="0"/>
                          </a:rPr>
                          <m:t>𝐼</m:t>
                        </m:r>
                      </m:e>
                    </m:d>
                  </m:oMath>
                </a14:m>
                <a:r>
                  <a:rPr lang="en-GB"/>
                  <a:t> for class </a:t>
                </a:r>
                <a14:m>
                  <m:oMath xmlns:m="http://schemas.openxmlformats.org/officeDocument/2006/math">
                    <m:r>
                      <a:rPr lang="en-GB" i="1">
                        <a:latin typeface="Cambria Math" panose="02040503050406030204" pitchFamily="18" charset="0"/>
                      </a:rPr>
                      <m:t>𝑐</m:t>
                    </m:r>
                    <m:r>
                      <a:rPr lang="en-US" b="0" i="1">
                        <a:latin typeface="Cambria Math" panose="02040503050406030204" pitchFamily="18" charset="0"/>
                      </a:rPr>
                      <m:t>.</m:t>
                    </m:r>
                  </m:oMath>
                </a14:m>
                <a:endParaRPr lang="en-GB"/>
              </a:p>
              <a:p>
                <a:pPr lvl="1"/>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𝑐</m:t>
                        </m:r>
                      </m:sub>
                    </m:sSub>
                    <m:r>
                      <a:rPr lang="en-US" b="0" i="1">
                        <a:latin typeface="Cambria Math" panose="02040503050406030204" pitchFamily="18" charset="0"/>
                      </a:rPr>
                      <m:t>(</m:t>
                    </m:r>
                    <m:r>
                      <a:rPr lang="en-US" b="0" i="1">
                        <a:latin typeface="Cambria Math" panose="02040503050406030204" pitchFamily="18" charset="0"/>
                      </a:rPr>
                      <m:t>𝐼</m:t>
                    </m:r>
                    <m:r>
                      <a:rPr lang="en-US" b="0" i="1">
                        <a:latin typeface="Cambria Math" panose="02040503050406030204" pitchFamily="18" charset="0"/>
                      </a:rPr>
                      <m:t>)</m:t>
                    </m:r>
                  </m:oMath>
                </a14:m>
                <a:r>
                  <a:rPr lang="en-GB"/>
                  <a:t> is nonlinear function. Its Taylor’s Approximation</a:t>
                </a:r>
              </a:p>
              <a:p>
                <a:pPr marL="457200" lvl="1" indent="0">
                  <a:buNone/>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𝑐</m:t>
                          </m:r>
                        </m:sub>
                      </m:sSub>
                      <m:d>
                        <m:dPr>
                          <m:ctrlPr>
                            <a:rPr lang="en-US" b="0" i="1">
                              <a:latin typeface="Cambria Math" panose="02040503050406030204" pitchFamily="18" charset="0"/>
                            </a:rPr>
                          </m:ctrlPr>
                        </m:dPr>
                        <m:e>
                          <m:r>
                            <a:rPr lang="en-US" b="0" i="1">
                              <a:latin typeface="Cambria Math" panose="02040503050406030204" pitchFamily="18" charset="0"/>
                            </a:rPr>
                            <m:t>𝐼</m:t>
                          </m:r>
                        </m:e>
                      </m:d>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𝛿</m:t>
                          </m:r>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𝑐</m:t>
                              </m:r>
                            </m:sub>
                          </m:sSub>
                        </m:num>
                        <m:den>
                          <m:r>
                            <a:rPr lang="en-US" b="0" i="1">
                              <a:latin typeface="Cambria Math" panose="02040503050406030204" pitchFamily="18" charset="0"/>
                            </a:rPr>
                            <m:t>𝛿</m:t>
                          </m:r>
                          <m:r>
                            <a:rPr lang="en-US" b="0" i="1">
                              <a:latin typeface="Cambria Math" panose="02040503050406030204" pitchFamily="18" charset="0"/>
                            </a:rPr>
                            <m:t>𝐼</m:t>
                          </m:r>
                        </m:den>
                      </m:f>
                      <m:sSub>
                        <m:sSubPr>
                          <m:ctrlPr>
                            <a:rPr lang="en-US" b="0" i="1">
                              <a:latin typeface="Cambria Math" panose="02040503050406030204" pitchFamily="18" charset="0"/>
                            </a:rPr>
                          </m:ctrlPr>
                        </m:sSubPr>
                        <m:e>
                          <m:d>
                            <m:dPr>
                              <m:begChr m:val=""/>
                              <m:endChr m:val="|"/>
                              <m:ctrlPr>
                                <a:rPr lang="en-US" b="0" i="1">
                                  <a:latin typeface="Cambria Math" panose="02040503050406030204" pitchFamily="18" charset="0"/>
                                </a:rPr>
                              </m:ctrlPr>
                            </m:dPr>
                            <m:e>
                              <m:r>
                                <a:rPr lang="en-US" b="0" i="1">
                                  <a:latin typeface="Cambria Math" panose="02040503050406030204" pitchFamily="18" charset="0"/>
                                </a:rPr>
                                <m:t>​</m:t>
                              </m:r>
                            </m:e>
                          </m:d>
                        </m:e>
                        <m:sub>
                          <m:sSub>
                            <m:sSubPr>
                              <m:ctrlPr>
                                <a:rPr lang="en-US" b="0" i="1">
                                  <a:latin typeface="Cambria Math" panose="02040503050406030204" pitchFamily="18" charset="0"/>
                                </a:rPr>
                              </m:ctrlPr>
                            </m:sSubPr>
                            <m:e>
                              <m:r>
                                <a:rPr lang="en-US" b="0" i="1">
                                  <a:latin typeface="Cambria Math" panose="02040503050406030204" pitchFamily="18" charset="0"/>
                                </a:rPr>
                                <m:t>𝐼</m:t>
                              </m:r>
                            </m:e>
                            <m:sub>
                              <m:r>
                                <a:rPr lang="en-US" b="0" i="1">
                                  <a:latin typeface="Cambria Math" panose="02040503050406030204" pitchFamily="18" charset="0"/>
                                </a:rPr>
                                <m:t>0</m:t>
                              </m:r>
                            </m:sub>
                          </m:sSub>
                        </m:sub>
                      </m:sSub>
                      <m:r>
                        <a:rPr lang="en-US" b="0" i="1">
                          <a:latin typeface="Cambria Math" panose="02040503050406030204" pitchFamily="18" charset="0"/>
                        </a:rPr>
                        <m:t>+</m:t>
                      </m:r>
                      <m:r>
                        <a:rPr lang="en-US" b="0" i="1">
                          <a:latin typeface="Cambria Math" panose="02040503050406030204" pitchFamily="18" charset="0"/>
                        </a:rPr>
                        <m:t>𝑏</m:t>
                      </m:r>
                      <m:r>
                        <a:rPr lang="en-US" b="0" i="1">
                          <a:latin typeface="Cambria Math" panose="02040503050406030204" pitchFamily="18" charset="0"/>
                        </a:rPr>
                        <m:t>=</m:t>
                      </m:r>
                      <m:sSup>
                        <m:sSupPr>
                          <m:ctrlPr>
                            <a:rPr lang="en-US" b="0" i="1">
                              <a:latin typeface="Cambria Math" panose="02040503050406030204" pitchFamily="18" charset="0"/>
                            </a:rPr>
                          </m:ctrlPr>
                        </m:sSupPr>
                        <m:e>
                          <m:r>
                            <a:rPr lang="en-US" b="0" i="1">
                              <a:latin typeface="Cambria Math" panose="02040503050406030204" pitchFamily="18" charset="0"/>
                            </a:rPr>
                            <m:t>𝑤</m:t>
                          </m:r>
                        </m:e>
                        <m:sup>
                          <m:r>
                            <a:rPr lang="en-US" b="0" i="1">
                              <a:latin typeface="Cambria Math" panose="02040503050406030204" pitchFamily="18" charset="0"/>
                            </a:rPr>
                            <m:t>𝑇</m:t>
                          </m:r>
                        </m:sup>
                      </m:sSup>
                      <m:r>
                        <a:rPr lang="en-US" b="0" i="1">
                          <a:latin typeface="Cambria Math" panose="02040503050406030204" pitchFamily="18" charset="0"/>
                        </a:rPr>
                        <m:t>𝐼</m:t>
                      </m:r>
                      <m:r>
                        <a:rPr lang="en-US" b="0" i="1">
                          <a:latin typeface="Cambria Math" panose="02040503050406030204" pitchFamily="18" charset="0"/>
                        </a:rPr>
                        <m:t>+</m:t>
                      </m:r>
                      <m:r>
                        <a:rPr lang="en-US" b="0" i="1">
                          <a:latin typeface="Cambria Math" panose="02040503050406030204" pitchFamily="18" charset="0"/>
                        </a:rPr>
                        <m:t>𝑏</m:t>
                      </m:r>
                    </m:oMath>
                  </m:oMathPara>
                </a14:m>
                <a:endParaRPr lang="en-GB"/>
              </a:p>
              <a:p>
                <a:pPr marL="457200" lvl="1" indent="0">
                  <a:buNone/>
                </a:pPr>
                <a:endParaRPr lang="en-GB"/>
              </a:p>
            </p:txBody>
          </p:sp>
        </mc:Choice>
        <mc:Fallback xmlns="">
          <p:sp>
            <p:nvSpPr>
              <p:cNvPr id="3" name="Content Placeholder 2">
                <a:extLst>
                  <a:ext uri="{FF2B5EF4-FFF2-40B4-BE49-F238E27FC236}">
                    <a16:creationId xmlns:a16="http://schemas.microsoft.com/office/drawing/2014/main" id="{9FCE978E-7077-043D-3DEF-F2B01BD7A50A}"/>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3"/>
                <a:stretch>
                  <a:fillRect l="-824" t="-1401"/>
                </a:stretch>
              </a:blipFill>
            </p:spPr>
            <p:txBody>
              <a:bodyPr/>
              <a:lstStyle/>
              <a:p>
                <a:r>
                  <a:rPr lang="en-US">
                    <a:noFill/>
                  </a:rPr>
                  <a:t> </a:t>
                </a:r>
              </a:p>
            </p:txBody>
          </p:sp>
        </mc:Fallback>
      </mc:AlternateContent>
      <p:pic>
        <p:nvPicPr>
          <p:cNvPr id="4" name="Picture 3" descr="A comparison of images of a number and a vanilla&#10;&#10;Description automatically generated">
            <a:extLst>
              <a:ext uri="{FF2B5EF4-FFF2-40B4-BE49-F238E27FC236}">
                <a16:creationId xmlns:a16="http://schemas.microsoft.com/office/drawing/2014/main" id="{FCF0D367-9C7B-57C5-7CC2-B3D3AA38BA67}"/>
              </a:ext>
            </a:extLst>
          </p:cNvPr>
          <p:cNvPicPr>
            <a:picLocks noChangeAspect="1"/>
          </p:cNvPicPr>
          <p:nvPr/>
        </p:nvPicPr>
        <p:blipFill>
          <a:blip r:embed="rId4"/>
          <a:stretch>
            <a:fillRect/>
          </a:stretch>
        </p:blipFill>
        <p:spPr>
          <a:xfrm>
            <a:off x="6172200" y="2725325"/>
            <a:ext cx="5181600" cy="2551937"/>
          </a:xfrm>
          <a:prstGeom prst="rect">
            <a:avLst/>
          </a:prstGeom>
          <a:noFill/>
        </p:spPr>
      </p:pic>
      <p:sp>
        <p:nvSpPr>
          <p:cNvPr id="10" name="Slide Number Placeholder 4">
            <a:extLst>
              <a:ext uri="{FF2B5EF4-FFF2-40B4-BE49-F238E27FC236}">
                <a16:creationId xmlns:a16="http://schemas.microsoft.com/office/drawing/2014/main" id="{71413E0E-AE11-0504-16A3-82CF1C921436}"/>
              </a:ext>
            </a:extLst>
          </p:cNvPr>
          <p:cNvSpPr>
            <a:spLocks noGrp="1"/>
          </p:cNvSpPr>
          <p:nvPr>
            <p:ph type="sldNum" sz="quarter" idx="12"/>
          </p:nvPr>
        </p:nvSpPr>
        <p:spPr>
          <a:xfrm>
            <a:off x="8204504" y="6364363"/>
            <a:ext cx="2743200" cy="365125"/>
          </a:xfrm>
        </p:spPr>
        <p:txBody>
          <a:bodyPr anchor="ctr">
            <a:normAutofit/>
          </a:bodyPr>
          <a:lstStyle/>
          <a:p>
            <a:pPr>
              <a:spcAft>
                <a:spcPts val="600"/>
              </a:spcAft>
            </a:pPr>
            <a:fld id="{6D9D89A0-785F-43A1-AC55-89E62F82BAFC}" type="slidenum">
              <a:rPr lang="en-US" smtClean="0"/>
              <a:pPr>
                <a:spcAft>
                  <a:spcPts val="600"/>
                </a:spcAft>
              </a:pPr>
              <a:t>24</a:t>
            </a:fld>
            <a:endParaRPr lang="en-US"/>
          </a:p>
        </p:txBody>
      </p:sp>
    </p:spTree>
    <p:extLst>
      <p:ext uri="{BB962C8B-B14F-4D97-AF65-F5344CB8AC3E}">
        <p14:creationId xmlns:p14="http://schemas.microsoft.com/office/powerpoint/2010/main" val="3849658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Content Placeholder 5125">
            <a:extLst>
              <a:ext uri="{FF2B5EF4-FFF2-40B4-BE49-F238E27FC236}">
                <a16:creationId xmlns:a16="http://schemas.microsoft.com/office/drawing/2014/main" id="{2401207C-60AF-A10F-7472-B9ADEE64A36B}"/>
              </a:ext>
            </a:extLst>
          </p:cNvPr>
          <p:cNvSpPr>
            <a:spLocks noGrp="1"/>
          </p:cNvSpPr>
          <p:nvPr>
            <p:ph idx="1"/>
          </p:nvPr>
        </p:nvSpPr>
        <p:spPr>
          <a:xfrm>
            <a:off x="6096000" y="737481"/>
            <a:ext cx="4695486" cy="2384972"/>
          </a:xfrm>
        </p:spPr>
        <p:txBody>
          <a:bodyPr vert="horz" lIns="91440" tIns="45720" rIns="91440" bIns="45720" rtlCol="0" anchor="ctr">
            <a:normAutofit/>
          </a:bodyPr>
          <a:lstStyle/>
          <a:p>
            <a:pPr marL="0" indent="0">
              <a:buNone/>
            </a:pPr>
            <a:r>
              <a:rPr lang="en-US" sz="2200" dirty="0"/>
              <a:t>CAM shows which parts of an image the CNN focuses on to recognize a specific category.</a:t>
            </a:r>
          </a:p>
        </p:txBody>
      </p:sp>
      <p:pic>
        <p:nvPicPr>
          <p:cNvPr id="5122" name="Picture 2" descr="Results">
            <a:extLst>
              <a:ext uri="{FF2B5EF4-FFF2-40B4-BE49-F238E27FC236}">
                <a16:creationId xmlns:a16="http://schemas.microsoft.com/office/drawing/2014/main" id="{710774C3-640E-6889-F0FC-A7A625955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363" r="2" b="2"/>
          <a:stretch>
            <a:fillRect/>
          </a:stretch>
        </p:blipFill>
        <p:spPr bwMode="auto">
          <a:xfrm>
            <a:off x="422143" y="3258979"/>
            <a:ext cx="10943821" cy="359902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2DA7AA23-E1FC-6A86-D0DB-1775131C2260}"/>
              </a:ext>
            </a:extLst>
          </p:cNvPr>
          <p:cNvSpPr>
            <a:spLocks noGrp="1"/>
          </p:cNvSpPr>
          <p:nvPr>
            <p:ph type="title"/>
          </p:nvPr>
        </p:nvSpPr>
        <p:spPr/>
        <p:txBody>
          <a:bodyPr/>
          <a:lstStyle/>
          <a:p>
            <a:r>
              <a:rPr lang="en-US" spc="-35" dirty="0"/>
              <a:t>Class</a:t>
            </a:r>
            <a:r>
              <a:rPr lang="en-US" spc="-10" dirty="0"/>
              <a:t> Activation</a:t>
            </a:r>
            <a:r>
              <a:rPr lang="en-US" dirty="0"/>
              <a:t> Map</a:t>
            </a:r>
            <a:r>
              <a:rPr lang="en-US" spc="-10" dirty="0"/>
              <a:t> </a:t>
            </a:r>
            <a:r>
              <a:rPr lang="en-US" spc="40" dirty="0"/>
              <a:t>(CAM)</a:t>
            </a:r>
            <a:endParaRPr lang="en-GB" dirty="0"/>
          </a:p>
        </p:txBody>
      </p:sp>
    </p:spTree>
    <p:extLst>
      <p:ext uri="{BB962C8B-B14F-4D97-AF65-F5344CB8AC3E}">
        <p14:creationId xmlns:p14="http://schemas.microsoft.com/office/powerpoint/2010/main" val="1433829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9D28-644D-22AC-5EF6-348191AADF14}"/>
              </a:ext>
            </a:extLst>
          </p:cNvPr>
          <p:cNvSpPr>
            <a:spLocks noGrp="1"/>
          </p:cNvSpPr>
          <p:nvPr>
            <p:ph type="title"/>
          </p:nvPr>
        </p:nvSpPr>
        <p:spPr>
          <a:xfrm>
            <a:off x="838200" y="365125"/>
            <a:ext cx="10515600" cy="1325563"/>
          </a:xfrm>
        </p:spPr>
        <p:txBody>
          <a:bodyPr>
            <a:normAutofit/>
          </a:bodyPr>
          <a:lstStyle/>
          <a:p>
            <a:r>
              <a:rPr lang="en-US" dirty="0"/>
              <a:t>CAM: How it Works?</a:t>
            </a:r>
          </a:p>
        </p:txBody>
      </p:sp>
      <mc:AlternateContent xmlns:mc="http://schemas.openxmlformats.org/markup-compatibility/2006">
        <mc:Choice xmlns:a14="http://schemas.microsoft.com/office/drawing/2010/main" Requires="a14">
          <p:sp>
            <p:nvSpPr>
              <p:cNvPr id="4" name="Rectangle 1">
                <a:extLst>
                  <a:ext uri="{FF2B5EF4-FFF2-40B4-BE49-F238E27FC236}">
                    <a16:creationId xmlns:a16="http://schemas.microsoft.com/office/drawing/2014/main" id="{19DCE907-8EF8-E2BF-59C4-CBF9EC552D95}"/>
                  </a:ext>
                </a:extLst>
              </p:cNvPr>
              <p:cNvSpPr>
                <a:spLocks noGrp="1" noChangeArrowheads="1"/>
              </p:cNvSpPr>
              <p:nvPr>
                <p:ph idx="1"/>
              </p:nvPr>
            </p:nvSpPr>
            <p:spPr bwMode="auto">
              <a:xfrm>
                <a:off x="838200" y="1825625"/>
                <a:ext cx="10515600" cy="4351338"/>
              </a:xfrm>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lvl="0"/>
                <a:r>
                  <a:rPr lang="en-US" altLang="en-US" dirty="0"/>
                  <a:t>Feature maps from CNN</a:t>
                </a:r>
              </a:p>
              <a:p>
                <a:pPr lvl="1"/>
                <a:r>
                  <a:rPr lang="en-US" altLang="en-US"/>
                  <a:t>The last convolutional layer produces multiple feature maps </a:t>
                </a:r>
                <a14:m>
                  <m:oMath xmlns:m="http://schemas.openxmlformats.org/officeDocument/2006/math">
                    <m:sSub>
                      <m:sSubPr>
                        <m:ctrlPr>
                          <a:rPr lang="en-GB" altLang="en-US" i="1">
                            <a:latin typeface="Cambria Math" panose="02040503050406030204" pitchFamily="18" charset="0"/>
                          </a:rPr>
                        </m:ctrlPr>
                      </m:sSubPr>
                      <m:e>
                        <m:r>
                          <a:rPr lang="en-GB" altLang="en-US">
                            <a:latin typeface="Cambria Math" panose="02040503050406030204" pitchFamily="18" charset="0"/>
                          </a:rPr>
                          <m:t>(</m:t>
                        </m:r>
                        <m:r>
                          <a:rPr lang="en-GB" altLang="en-US">
                            <a:latin typeface="Cambria Math" panose="02040503050406030204" pitchFamily="18" charset="0"/>
                          </a:rPr>
                          <m:t>𝑓</m:t>
                        </m:r>
                      </m:e>
                      <m:sub>
                        <m:r>
                          <a:rPr lang="en-GB" altLang="en-US">
                            <a:latin typeface="Cambria Math" panose="02040503050406030204" pitchFamily="18" charset="0"/>
                          </a:rPr>
                          <m:t>𝑘</m:t>
                        </m:r>
                      </m:sub>
                    </m:sSub>
                    <m:r>
                      <a:rPr lang="en-GB" altLang="en-US">
                        <a:latin typeface="Cambria Math" panose="02040503050406030204" pitchFamily="18" charset="0"/>
                      </a:rPr>
                      <m:t>(</m:t>
                    </m:r>
                    <m:r>
                      <a:rPr lang="en-GB" altLang="en-US">
                        <a:latin typeface="Cambria Math" panose="02040503050406030204" pitchFamily="18" charset="0"/>
                      </a:rPr>
                      <m:t>𝑥</m:t>
                    </m:r>
                    <m:r>
                      <a:rPr lang="en-GB" altLang="en-US">
                        <a:latin typeface="Cambria Math" panose="02040503050406030204" pitchFamily="18" charset="0"/>
                      </a:rPr>
                      <m:t>,</m:t>
                    </m:r>
                    <m:r>
                      <a:rPr lang="en-GB" altLang="en-US">
                        <a:latin typeface="Cambria Math" panose="02040503050406030204" pitchFamily="18" charset="0"/>
                      </a:rPr>
                      <m:t>𝑦</m:t>
                    </m:r>
                    <m:r>
                      <a:rPr lang="en-GB" altLang="en-US">
                        <a:latin typeface="Cambria Math" panose="02040503050406030204" pitchFamily="18" charset="0"/>
                      </a:rPr>
                      <m:t>))</m:t>
                    </m:r>
                  </m:oMath>
                </a14:m>
                <a:r>
                  <a:rPr lang="en-US" altLang="en-US"/>
                  <a:t>.</a:t>
                </a:r>
              </a:p>
              <a:p>
                <a:pPr lvl="0"/>
                <a:r>
                  <a:rPr lang="en-US" altLang="en-US" dirty="0"/>
                  <a:t>Global Average Pooling (GAP)</a:t>
                </a:r>
              </a:p>
              <a:p>
                <a:pPr lvl="1"/>
                <a:r>
                  <a:rPr lang="en-US" altLang="en-US"/>
                  <a:t>Each feature map is averaged resulting in one value per feature map </a:t>
                </a:r>
                <a14:m>
                  <m:oMath xmlns:m="http://schemas.openxmlformats.org/officeDocument/2006/math">
                    <m:sSub>
                      <m:sSubPr>
                        <m:ctrlPr>
                          <a:rPr lang="en-GB" altLang="en-US" i="1">
                            <a:latin typeface="Cambria Math" panose="02040503050406030204" pitchFamily="18" charset="0"/>
                          </a:rPr>
                        </m:ctrlPr>
                      </m:sSubPr>
                      <m:e>
                        <m:r>
                          <a:rPr lang="en-GB" altLang="en-US">
                            <a:latin typeface="Cambria Math" panose="02040503050406030204" pitchFamily="18" charset="0"/>
                          </a:rPr>
                          <m:t>𝐹</m:t>
                        </m:r>
                      </m:e>
                      <m:sub>
                        <m:r>
                          <a:rPr lang="en-GB" altLang="en-US">
                            <a:latin typeface="Cambria Math" panose="02040503050406030204" pitchFamily="18" charset="0"/>
                          </a:rPr>
                          <m:t>𝑘</m:t>
                        </m:r>
                      </m:sub>
                    </m:sSub>
                  </m:oMath>
                </a14:m>
                <a:endParaRPr lang="en-US" altLang="en-US"/>
              </a:p>
              <a:p>
                <a:pPr lvl="1"/>
                <a:r>
                  <a:rPr lang="en-US" altLang="en-US"/>
                  <a:t>This reduces dimensionality while keeping key information.</a:t>
                </a:r>
              </a:p>
              <a:p>
                <a:pPr lvl="0"/>
                <a:r>
                  <a:rPr lang="en-US" altLang="en-US" dirty="0"/>
                  <a:t>Class-specific weights</a:t>
                </a:r>
              </a:p>
              <a:p>
                <a:pPr lvl="1"/>
                <a:r>
                  <a:rPr lang="en-US" altLang="en-US"/>
                  <a:t>Each class ccc has weights (</a:t>
                </a:r>
                <a14:m>
                  <m:oMath xmlns:m="http://schemas.openxmlformats.org/officeDocument/2006/math">
                    <m:sSubSup>
                      <m:sSubSupPr>
                        <m:ctrlPr>
                          <a:rPr lang="en-US" altLang="en-US" i="1">
                            <a:latin typeface="Cambria Math" panose="02040503050406030204" pitchFamily="18" charset="0"/>
                          </a:rPr>
                        </m:ctrlPr>
                      </m:sSubSupPr>
                      <m:e>
                        <m:r>
                          <a:rPr lang="en-US" altLang="en-US">
                            <a:latin typeface="Cambria Math" panose="02040503050406030204" pitchFamily="18" charset="0"/>
                          </a:rPr>
                          <m:t>𝑤</m:t>
                        </m:r>
                      </m:e>
                      <m:sub>
                        <m:r>
                          <a:rPr lang="en-US" altLang="en-US">
                            <a:latin typeface="Cambria Math" panose="02040503050406030204" pitchFamily="18" charset="0"/>
                          </a:rPr>
                          <m:t>𝑘</m:t>
                        </m:r>
                      </m:sub>
                      <m:sup>
                        <m:r>
                          <a:rPr lang="en-US" altLang="en-US">
                            <a:latin typeface="Cambria Math" panose="02040503050406030204" pitchFamily="18" charset="0"/>
                          </a:rPr>
                          <m:t>𝑐</m:t>
                        </m:r>
                      </m:sup>
                    </m:sSubSup>
                  </m:oMath>
                </a14:m>
                <a:r>
                  <a:rPr lang="en-US" altLang="en-US"/>
                  <a:t>​) showing how important each feature map is.</a:t>
                </a:r>
              </a:p>
              <a:p>
                <a:pPr lvl="1"/>
                <a:r>
                  <a:rPr lang="en-US" altLang="en-US"/>
                  <a:t>Weighted sum gives the class score (</a:t>
                </a:r>
                <a14:m>
                  <m:oMath xmlns:m="http://schemas.openxmlformats.org/officeDocument/2006/math">
                    <m:sSub>
                      <m:sSubPr>
                        <m:ctrlPr>
                          <a:rPr lang="en-US" altLang="en-US" i="1">
                            <a:latin typeface="Cambria Math" panose="02040503050406030204" pitchFamily="18" charset="0"/>
                          </a:rPr>
                        </m:ctrlPr>
                      </m:sSubPr>
                      <m:e>
                        <m:r>
                          <a:rPr lang="en-US" altLang="en-US">
                            <a:latin typeface="Cambria Math" panose="02040503050406030204" pitchFamily="18" charset="0"/>
                          </a:rPr>
                          <m:t>𝑆</m:t>
                        </m:r>
                      </m:e>
                      <m:sub>
                        <m:r>
                          <a:rPr lang="en-US" altLang="en-US">
                            <a:latin typeface="Cambria Math" panose="02040503050406030204" pitchFamily="18" charset="0"/>
                          </a:rPr>
                          <m:t>𝑐</m:t>
                        </m:r>
                      </m:sub>
                    </m:sSub>
                  </m:oMath>
                </a14:m>
                <a:r>
                  <a:rPr lang="en-US" altLang="en-US"/>
                  <a:t>​).</a:t>
                </a:r>
              </a:p>
              <a:p>
                <a:pPr lvl="0"/>
                <a:r>
                  <a:rPr lang="en-US" altLang="en-US" dirty="0"/>
                  <a:t>Final prediction</a:t>
                </a:r>
              </a:p>
              <a:p>
                <a:pPr lvl="1"/>
                <a:r>
                  <a:rPr lang="en-US" altLang="en-US"/>
                  <a:t>Apply softmax to convert scores into probabilities (</a:t>
                </a:r>
                <a14:m>
                  <m:oMath xmlns:m="http://schemas.openxmlformats.org/officeDocument/2006/math">
                    <m:sSub>
                      <m:sSubPr>
                        <m:ctrlPr>
                          <a:rPr lang="en-US" altLang="en-US" i="1">
                            <a:latin typeface="Cambria Math" panose="02040503050406030204" pitchFamily="18" charset="0"/>
                          </a:rPr>
                        </m:ctrlPr>
                      </m:sSubPr>
                      <m:e>
                        <m:r>
                          <a:rPr lang="en-US" altLang="en-US">
                            <a:latin typeface="Cambria Math" panose="02040503050406030204" pitchFamily="18" charset="0"/>
                          </a:rPr>
                          <m:t>𝑃</m:t>
                        </m:r>
                      </m:e>
                      <m:sub>
                        <m:r>
                          <a:rPr lang="en-US" altLang="en-US">
                            <a:latin typeface="Cambria Math" panose="02040503050406030204" pitchFamily="18" charset="0"/>
                          </a:rPr>
                          <m:t>𝑐</m:t>
                        </m:r>
                      </m:sub>
                    </m:sSub>
                  </m:oMath>
                </a14:m>
                <a:r>
                  <a:rPr lang="en-US" altLang="en-US"/>
                  <a:t>​).</a:t>
                </a:r>
              </a:p>
              <a:p>
                <a:pPr lvl="0"/>
                <a:endParaRPr lang="en-US" altLang="en-US" dirty="0"/>
              </a:p>
            </p:txBody>
          </p:sp>
        </mc:Choice>
        <mc:Fallback>
          <p:sp>
            <p:nvSpPr>
              <p:cNvPr id="4" name="Rectangle 1">
                <a:extLst>
                  <a:ext uri="{FF2B5EF4-FFF2-40B4-BE49-F238E27FC236}">
                    <a16:creationId xmlns:a16="http://schemas.microsoft.com/office/drawing/2014/main" id="{19DCE907-8EF8-E2BF-59C4-CBF9EC552D95}"/>
                  </a:ext>
                </a:extLst>
              </p:cNvPr>
              <p:cNvSpPr>
                <a:spLocks noGrp="1" noRot="1" noChangeAspect="1" noMove="1" noResize="1" noEditPoints="1" noAdjustHandles="1" noChangeArrowheads="1" noChangeShapeType="1" noTextEdit="1"/>
              </p:cNvSpPr>
              <p:nvPr>
                <p:ph idx="1"/>
              </p:nvPr>
            </p:nvSpPr>
            <p:spPr bwMode="auto">
              <a:xfrm>
                <a:off x="838200" y="1825625"/>
                <a:ext cx="10515600" cy="4351338"/>
              </a:xfrm>
              <a:blipFill>
                <a:blip r:embed="rId2"/>
                <a:stretch>
                  <a:fillRect l="-483" t="-1453"/>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pic>
        <p:nvPicPr>
          <p:cNvPr id="10242" name="Picture 2">
            <a:extLst>
              <a:ext uri="{FF2B5EF4-FFF2-40B4-BE49-F238E27FC236}">
                <a16:creationId xmlns:a16="http://schemas.microsoft.com/office/drawing/2014/main" id="{A64A0E97-1524-29B1-890D-74E35C96D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077" y="494835"/>
            <a:ext cx="3648723" cy="1066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601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63A8-BCFD-D414-9999-953F6701401A}"/>
              </a:ext>
            </a:extLst>
          </p:cNvPr>
          <p:cNvSpPr>
            <a:spLocks noGrp="1"/>
          </p:cNvSpPr>
          <p:nvPr>
            <p:ph type="title"/>
          </p:nvPr>
        </p:nvSpPr>
        <p:spPr>
          <a:xfrm>
            <a:off x="838200" y="365125"/>
            <a:ext cx="10515600" cy="1325563"/>
          </a:xfrm>
        </p:spPr>
        <p:txBody>
          <a:bodyPr>
            <a:normAutofit/>
          </a:bodyPr>
          <a:lstStyle/>
          <a:p>
            <a:r>
              <a:rPr lang="en-US" dirty="0"/>
              <a:t>CAM: How it Works?</a:t>
            </a:r>
          </a:p>
        </p:txBody>
      </p:sp>
      <mc:AlternateContent xmlns:mc="http://schemas.openxmlformats.org/markup-compatibility/2006">
        <mc:Choice xmlns:a14="http://schemas.microsoft.com/office/drawing/2010/main" Requires="a14">
          <p:sp>
            <p:nvSpPr>
              <p:cNvPr id="4" name="Rectangle 1">
                <a:extLst>
                  <a:ext uri="{FF2B5EF4-FFF2-40B4-BE49-F238E27FC236}">
                    <a16:creationId xmlns:a16="http://schemas.microsoft.com/office/drawing/2014/main" id="{0418426B-C979-A871-3C41-F494F5A36EF0}"/>
                  </a:ext>
                </a:extLst>
              </p:cNvPr>
              <p:cNvSpPr>
                <a:spLocks noGrp="1" noChangeArrowheads="1"/>
              </p:cNvSpPr>
              <p:nvPr>
                <p:ph idx="1"/>
              </p:nvPr>
            </p:nvSpPr>
            <p:spPr bwMode="auto">
              <a:xfrm>
                <a:off x="838200" y="1825625"/>
                <a:ext cx="10515600" cy="4351338"/>
              </a:xfrm>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lvl="0"/>
                <a:r>
                  <a:rPr lang="en-US" altLang="en-US" dirty="0"/>
                  <a:t>Class-specific weights</a:t>
                </a:r>
              </a:p>
              <a:p>
                <a:pPr lvl="1"/>
                <a:r>
                  <a:rPr lang="en-US" altLang="en-US" dirty="0"/>
                  <a:t>Each class c has weights ( (</a:t>
                </a:r>
                <a14:m>
                  <m:oMath xmlns:m="http://schemas.openxmlformats.org/officeDocument/2006/math">
                    <m:sSubSup>
                      <m:sSubSupPr>
                        <m:ctrlPr>
                          <a:rPr lang="en-US" altLang="en-US" i="1">
                            <a:latin typeface="Cambria Math" panose="02040503050406030204" pitchFamily="18" charset="0"/>
                          </a:rPr>
                        </m:ctrlPr>
                      </m:sSubSupPr>
                      <m:e>
                        <m:r>
                          <a:rPr lang="en-US" altLang="en-US">
                            <a:latin typeface="Cambria Math" panose="02040503050406030204" pitchFamily="18" charset="0"/>
                          </a:rPr>
                          <m:t>𝑤</m:t>
                        </m:r>
                      </m:e>
                      <m:sub>
                        <m:r>
                          <a:rPr lang="en-US" altLang="en-US">
                            <a:latin typeface="Cambria Math" panose="02040503050406030204" pitchFamily="18" charset="0"/>
                          </a:rPr>
                          <m:t>1</m:t>
                        </m:r>
                      </m:sub>
                      <m:sup>
                        <m:r>
                          <a:rPr lang="en-US" altLang="en-US">
                            <a:latin typeface="Cambria Math" panose="02040503050406030204" pitchFamily="18" charset="0"/>
                          </a:rPr>
                          <m:t>𝑐</m:t>
                        </m:r>
                      </m:sup>
                    </m:sSubSup>
                    <m:r>
                      <a:rPr lang="en-US" altLang="en-US">
                        <a:latin typeface="Cambria Math" panose="02040503050406030204" pitchFamily="18" charset="0"/>
                      </a:rPr>
                      <m:t>, </m:t>
                    </m:r>
                    <m:sSubSup>
                      <m:sSubSupPr>
                        <m:ctrlPr>
                          <a:rPr lang="en-US" altLang="en-US" i="1">
                            <a:latin typeface="Cambria Math" panose="02040503050406030204" pitchFamily="18" charset="0"/>
                          </a:rPr>
                        </m:ctrlPr>
                      </m:sSubSupPr>
                      <m:e>
                        <m:r>
                          <a:rPr lang="en-US" altLang="en-US">
                            <a:latin typeface="Cambria Math" panose="02040503050406030204" pitchFamily="18" charset="0"/>
                          </a:rPr>
                          <m:t>𝑤</m:t>
                        </m:r>
                      </m:e>
                      <m:sub>
                        <m:r>
                          <a:rPr lang="en-US" altLang="en-US">
                            <a:latin typeface="Cambria Math" panose="02040503050406030204" pitchFamily="18" charset="0"/>
                          </a:rPr>
                          <m:t>2</m:t>
                        </m:r>
                      </m:sub>
                      <m:sup>
                        <m:r>
                          <a:rPr lang="en-US" altLang="en-US">
                            <a:latin typeface="Cambria Math" panose="02040503050406030204" pitchFamily="18" charset="0"/>
                          </a:rPr>
                          <m:t>𝑐</m:t>
                        </m:r>
                      </m:sup>
                    </m:sSubSup>
                    <m:r>
                      <a:rPr lang="en-US" altLang="en-US">
                        <a:latin typeface="Cambria Math" panose="02040503050406030204" pitchFamily="18" charset="0"/>
                      </a:rPr>
                      <m:t>, …, </m:t>
                    </m:r>
                    <m:sSubSup>
                      <m:sSubSupPr>
                        <m:ctrlPr>
                          <a:rPr lang="en-US" altLang="en-US" i="1">
                            <a:latin typeface="Cambria Math" panose="02040503050406030204" pitchFamily="18" charset="0"/>
                          </a:rPr>
                        </m:ctrlPr>
                      </m:sSubSupPr>
                      <m:e>
                        <m:r>
                          <a:rPr lang="en-US" altLang="en-US">
                            <a:latin typeface="Cambria Math" panose="02040503050406030204" pitchFamily="18" charset="0"/>
                          </a:rPr>
                          <m:t>𝑤</m:t>
                        </m:r>
                      </m:e>
                      <m:sub>
                        <m:r>
                          <a:rPr lang="en-US" altLang="en-US">
                            <a:latin typeface="Cambria Math" panose="02040503050406030204" pitchFamily="18" charset="0"/>
                          </a:rPr>
                          <m:t>𝑛</m:t>
                        </m:r>
                      </m:sub>
                      <m:sup>
                        <m:r>
                          <a:rPr lang="en-US" altLang="en-US">
                            <a:latin typeface="Cambria Math" panose="02040503050406030204" pitchFamily="18" charset="0"/>
                          </a:rPr>
                          <m:t>𝑐</m:t>
                        </m:r>
                      </m:sup>
                    </m:sSubSup>
                  </m:oMath>
                </a14:m>
                <a:r>
                  <a:rPr lang="en-US" altLang="en-US" dirty="0"/>
                  <a:t>)</a:t>
                </a:r>
              </a:p>
              <a:p>
                <a:pPr lvl="1"/>
                <a:r>
                  <a:rPr lang="en-US" altLang="en-US" dirty="0"/>
                  <a:t>These indicate how important each feature map (</a:t>
                </a:r>
                <a14:m>
                  <m:oMath xmlns:m="http://schemas.openxmlformats.org/officeDocument/2006/math">
                    <m:sSub>
                      <m:sSubPr>
                        <m:ctrlPr>
                          <a:rPr lang="en-US" altLang="en-US" i="1" dirty="0" err="1">
                            <a:latin typeface="Cambria Math" panose="02040503050406030204" pitchFamily="18" charset="0"/>
                          </a:rPr>
                        </m:ctrlPr>
                      </m:sSubPr>
                      <m:e>
                        <m:r>
                          <a:rPr lang="en-US" altLang="en-US" dirty="0" smtClean="0">
                            <a:latin typeface="Cambria Math" panose="02040503050406030204" pitchFamily="18" charset="0"/>
                          </a:rPr>
                          <m:t>𝑓</m:t>
                        </m:r>
                      </m:e>
                      <m:sub>
                        <m:r>
                          <a:rPr lang="en-US" altLang="en-US" dirty="0" err="1" smtClean="0">
                            <a:latin typeface="Cambria Math" panose="02040503050406030204" pitchFamily="18" charset="0"/>
                          </a:rPr>
                          <m:t>𝑘</m:t>
                        </m:r>
                      </m:sub>
                    </m:sSub>
                  </m:oMath>
                </a14:m>
                <a:r>
                  <a:rPr lang="en-US" altLang="en-US" dirty="0"/>
                  <a:t>) is for predicting that class.</a:t>
                </a:r>
              </a:p>
              <a:p>
                <a:pPr lvl="0"/>
                <a:r>
                  <a:rPr lang="en-US" altLang="en-US" dirty="0"/>
                  <a:t>Compute CAM</a:t>
                </a:r>
              </a:p>
              <a:p>
                <a:pPr lvl="1"/>
                <a:r>
                  <a:rPr lang="en-US" altLang="en-US" dirty="0"/>
                  <a:t>Multiply each feature map by its weight and sum them:</a:t>
                </a:r>
              </a:p>
              <a:p>
                <a:pPr lvl="1"/>
                <a14:m>
                  <m:oMath xmlns:m="http://schemas.openxmlformats.org/officeDocument/2006/math">
                    <m:sSub>
                      <m:sSubPr>
                        <m:ctrlPr>
                          <a:rPr lang="en-GB" altLang="en-US" i="1">
                            <a:latin typeface="Cambria Math" panose="02040503050406030204" pitchFamily="18" charset="0"/>
                          </a:rPr>
                        </m:ctrlPr>
                      </m:sSubPr>
                      <m:e>
                        <m:r>
                          <a:rPr lang="en-GB" altLang="en-US">
                            <a:latin typeface="Cambria Math" panose="02040503050406030204" pitchFamily="18" charset="0"/>
                          </a:rPr>
                          <m:t>𝑀</m:t>
                        </m:r>
                      </m:e>
                      <m:sub>
                        <m:r>
                          <a:rPr lang="en-GB" altLang="en-US">
                            <a:latin typeface="Cambria Math" panose="02040503050406030204" pitchFamily="18" charset="0"/>
                          </a:rPr>
                          <m:t>𝑐</m:t>
                        </m:r>
                      </m:sub>
                    </m:sSub>
                    <m:d>
                      <m:dPr>
                        <m:ctrlPr>
                          <a:rPr lang="en-GB" altLang="en-US" i="1">
                            <a:latin typeface="Cambria Math" panose="02040503050406030204" pitchFamily="18" charset="0"/>
                          </a:rPr>
                        </m:ctrlPr>
                      </m:dPr>
                      <m:e>
                        <m:r>
                          <a:rPr lang="en-GB" altLang="en-US">
                            <a:latin typeface="Cambria Math" panose="02040503050406030204" pitchFamily="18" charset="0"/>
                          </a:rPr>
                          <m:t>𝑥</m:t>
                        </m:r>
                        <m:r>
                          <a:rPr lang="en-GB" altLang="en-US">
                            <a:latin typeface="Cambria Math" panose="02040503050406030204" pitchFamily="18" charset="0"/>
                          </a:rPr>
                          <m:t>,</m:t>
                        </m:r>
                        <m:r>
                          <a:rPr lang="en-GB" altLang="en-US">
                            <a:latin typeface="Cambria Math" panose="02040503050406030204" pitchFamily="18" charset="0"/>
                          </a:rPr>
                          <m:t>𝑦</m:t>
                        </m:r>
                      </m:e>
                    </m:d>
                    <m:r>
                      <a:rPr lang="en-GB" altLang="en-US">
                        <a:latin typeface="Cambria Math" panose="02040503050406030204" pitchFamily="18" charset="0"/>
                      </a:rPr>
                      <m:t>=</m:t>
                    </m:r>
                    <m:nary>
                      <m:naryPr>
                        <m:chr m:val="∑"/>
                        <m:supHide m:val="on"/>
                        <m:ctrlPr>
                          <a:rPr lang="en-GB" altLang="en-US" i="1">
                            <a:latin typeface="Cambria Math" panose="02040503050406030204" pitchFamily="18" charset="0"/>
                          </a:rPr>
                        </m:ctrlPr>
                      </m:naryPr>
                      <m:sub>
                        <m:r>
                          <a:rPr lang="en-GB" altLang="en-US">
                            <a:latin typeface="Cambria Math" panose="02040503050406030204" pitchFamily="18" charset="0"/>
                          </a:rPr>
                          <m:t>𝑘</m:t>
                        </m:r>
                      </m:sub>
                      <m:sup/>
                      <m:e>
                        <m:sSubSup>
                          <m:sSubSupPr>
                            <m:ctrlPr>
                              <a:rPr lang="en-GB" altLang="en-US" i="1">
                                <a:latin typeface="Cambria Math" panose="02040503050406030204" pitchFamily="18" charset="0"/>
                              </a:rPr>
                            </m:ctrlPr>
                          </m:sSubSupPr>
                          <m:e>
                            <m:r>
                              <a:rPr lang="en-GB" altLang="en-US">
                                <a:latin typeface="Cambria Math" panose="02040503050406030204" pitchFamily="18" charset="0"/>
                              </a:rPr>
                              <m:t>𝑤</m:t>
                            </m:r>
                          </m:e>
                          <m:sub>
                            <m:r>
                              <a:rPr lang="en-GB" altLang="en-US">
                                <a:latin typeface="Cambria Math" panose="02040503050406030204" pitchFamily="18" charset="0"/>
                              </a:rPr>
                              <m:t>𝑐</m:t>
                            </m:r>
                          </m:sub>
                          <m:sup>
                            <m:r>
                              <a:rPr lang="en-GB" altLang="en-US">
                                <a:latin typeface="Cambria Math" panose="02040503050406030204" pitchFamily="18" charset="0"/>
                              </a:rPr>
                              <m:t>𝑘</m:t>
                            </m:r>
                          </m:sup>
                        </m:sSubSup>
                        <m:sSub>
                          <m:sSubPr>
                            <m:ctrlPr>
                              <a:rPr lang="en-GB" altLang="en-US" i="1">
                                <a:latin typeface="Cambria Math" panose="02040503050406030204" pitchFamily="18" charset="0"/>
                              </a:rPr>
                            </m:ctrlPr>
                          </m:sSubPr>
                          <m:e>
                            <m:r>
                              <a:rPr lang="en-GB" altLang="en-US">
                                <a:latin typeface="Cambria Math" panose="02040503050406030204" pitchFamily="18" charset="0"/>
                              </a:rPr>
                              <m:t>𝑓</m:t>
                            </m:r>
                          </m:e>
                          <m:sub>
                            <m:r>
                              <a:rPr lang="en-GB" altLang="en-US">
                                <a:latin typeface="Cambria Math" panose="02040503050406030204" pitchFamily="18" charset="0"/>
                              </a:rPr>
                              <m:t>𝑘</m:t>
                            </m:r>
                          </m:sub>
                        </m:sSub>
                        <m:r>
                          <a:rPr lang="en-GB" altLang="en-US">
                            <a:latin typeface="Cambria Math" panose="02040503050406030204" pitchFamily="18" charset="0"/>
                          </a:rPr>
                          <m:t>(</m:t>
                        </m:r>
                        <m:r>
                          <a:rPr lang="en-GB" altLang="en-US">
                            <a:latin typeface="Cambria Math" panose="02040503050406030204" pitchFamily="18" charset="0"/>
                          </a:rPr>
                          <m:t>𝑥</m:t>
                        </m:r>
                        <m:r>
                          <a:rPr lang="en-GB" altLang="en-US">
                            <a:latin typeface="Cambria Math" panose="02040503050406030204" pitchFamily="18" charset="0"/>
                          </a:rPr>
                          <m:t>,</m:t>
                        </m:r>
                        <m:r>
                          <a:rPr lang="en-GB" altLang="en-US">
                            <a:latin typeface="Cambria Math" panose="02040503050406030204" pitchFamily="18" charset="0"/>
                          </a:rPr>
                          <m:t>𝑦</m:t>
                        </m:r>
                        <m:r>
                          <a:rPr lang="en-GB" altLang="en-US">
                            <a:latin typeface="Cambria Math" panose="02040503050406030204" pitchFamily="18" charset="0"/>
                          </a:rPr>
                          <m:t>)</m:t>
                        </m:r>
                      </m:e>
                    </m:nary>
                  </m:oMath>
                </a14:m>
                <a:endParaRPr lang="en-US" altLang="en-US" dirty="0"/>
              </a:p>
              <a:p>
                <a:pPr lvl="1"/>
                <a:r>
                  <a:rPr lang="en-US" altLang="en-US" dirty="0"/>
                  <a:t>This gives a heatmap showing which regions of the image contribute most to class c.</a:t>
                </a:r>
              </a:p>
              <a:p>
                <a:pPr lvl="0"/>
                <a:r>
                  <a:rPr lang="en-US" altLang="en-US" dirty="0" err="1"/>
                  <a:t>Upsampling</a:t>
                </a:r>
                <a:r>
                  <a:rPr lang="en-US" altLang="en-US" dirty="0"/>
                  <a:t> step</a:t>
                </a:r>
              </a:p>
              <a:p>
                <a:pPr lvl="1"/>
                <a:r>
                  <a:rPr lang="en-US" altLang="en-US" dirty="0"/>
                  <a:t>Since the CAM has smaller dimensions than the original image, it is resized/</a:t>
                </a:r>
                <a:r>
                  <a:rPr lang="en-US" altLang="en-US" dirty="0" err="1"/>
                  <a:t>upsampled</a:t>
                </a:r>
                <a:r>
                  <a:rPr lang="en-US" altLang="en-US" dirty="0"/>
                  <a:t> to align with the input image for visualization.</a:t>
                </a:r>
              </a:p>
              <a:p>
                <a:pPr lvl="0"/>
                <a:endParaRPr lang="en-US" altLang="en-US" dirty="0"/>
              </a:p>
            </p:txBody>
          </p:sp>
        </mc:Choice>
        <mc:Fallback>
          <p:sp>
            <p:nvSpPr>
              <p:cNvPr id="4" name="Rectangle 1">
                <a:extLst>
                  <a:ext uri="{FF2B5EF4-FFF2-40B4-BE49-F238E27FC236}">
                    <a16:creationId xmlns:a16="http://schemas.microsoft.com/office/drawing/2014/main" id="{0418426B-C979-A871-3C41-F494F5A36EF0}"/>
                  </a:ext>
                </a:extLst>
              </p:cNvPr>
              <p:cNvSpPr>
                <a:spLocks noGrp="1" noRot="1" noChangeAspect="1" noMove="1" noResize="1" noEditPoints="1" noAdjustHandles="1" noChangeArrowheads="1" noChangeShapeType="1" noTextEdit="1"/>
              </p:cNvSpPr>
              <p:nvPr>
                <p:ph idx="1"/>
              </p:nvPr>
            </p:nvSpPr>
            <p:spPr bwMode="auto">
              <a:xfrm>
                <a:off x="838200" y="1825625"/>
                <a:ext cx="10515600" cy="4351338"/>
              </a:xfrm>
              <a:blipFill>
                <a:blip r:embed="rId2"/>
                <a:stretch>
                  <a:fillRect l="-483" t="-1453"/>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Tree>
    <p:extLst>
      <p:ext uri="{BB962C8B-B14F-4D97-AF65-F5344CB8AC3E}">
        <p14:creationId xmlns:p14="http://schemas.microsoft.com/office/powerpoint/2010/main" val="281929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8D804-8440-85D8-8B26-4AEB713F81B5}"/>
              </a:ext>
            </a:extLst>
          </p:cNvPr>
          <p:cNvSpPr>
            <a:spLocks noGrp="1"/>
          </p:cNvSpPr>
          <p:nvPr>
            <p:ph type="title"/>
          </p:nvPr>
        </p:nvSpPr>
        <p:spPr>
          <a:xfrm>
            <a:off x="826772" y="1415807"/>
            <a:ext cx="3571810" cy="1515283"/>
          </a:xfrm>
        </p:spPr>
        <p:txBody>
          <a:bodyPr vert="horz" lIns="91440" tIns="45720" rIns="91440" bIns="45720" rtlCol="0" anchor="b">
            <a:normAutofit/>
          </a:bodyPr>
          <a:lstStyle/>
          <a:p>
            <a:r>
              <a:rPr lang="en-US" b="1" kern="1200" spc="-35" dirty="0">
                <a:solidFill>
                  <a:schemeClr val="tx1"/>
                </a:solidFill>
              </a:rPr>
              <a:t>CAM: Simple Example</a:t>
            </a:r>
            <a:endParaRPr lang="en-US" b="1" kern="1200" dirty="0">
              <a:solidFill>
                <a:schemeClr val="tx1"/>
              </a:solidFill>
            </a:endParaRPr>
          </a:p>
        </p:txBody>
      </p:sp>
      <p:pic>
        <p:nvPicPr>
          <p:cNvPr id="5" name="Content Placeholder 4" descr="A paper with math equations&#10;&#10;AI-generated content may be incorrect.">
            <a:extLst>
              <a:ext uri="{FF2B5EF4-FFF2-40B4-BE49-F238E27FC236}">
                <a16:creationId xmlns:a16="http://schemas.microsoft.com/office/drawing/2014/main" id="{063C536C-4FCA-3D05-C8D5-6B62A0E8521E}"/>
              </a:ext>
            </a:extLst>
          </p:cNvPr>
          <p:cNvPicPr>
            <a:picLocks noGrp="1" noChangeAspect="1"/>
          </p:cNvPicPr>
          <p:nvPr>
            <p:ph idx="1"/>
          </p:nvPr>
        </p:nvPicPr>
        <p:blipFill>
          <a:blip r:embed="rId2"/>
          <a:stretch>
            <a:fillRect/>
          </a:stretch>
        </p:blipFill>
        <p:spPr>
          <a:xfrm>
            <a:off x="6256520" y="640080"/>
            <a:ext cx="4010168" cy="5550408"/>
          </a:xfrm>
          <a:prstGeom prst="rect">
            <a:avLst/>
          </a:prstGeom>
        </p:spPr>
      </p:pic>
    </p:spTree>
    <p:extLst>
      <p:ext uri="{BB962C8B-B14F-4D97-AF65-F5344CB8AC3E}">
        <p14:creationId xmlns:p14="http://schemas.microsoft.com/office/powerpoint/2010/main" val="3428445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E243D-E424-510C-788C-A57D6ABEC6D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spc="-35">
                <a:solidFill>
                  <a:schemeClr val="tx1"/>
                </a:solidFill>
                <a:latin typeface="+mj-lt"/>
                <a:ea typeface="+mj-ea"/>
                <a:cs typeface="+mj-cs"/>
              </a:rPr>
              <a:t>Class</a:t>
            </a:r>
            <a:r>
              <a:rPr lang="en-US" sz="3600" kern="1200" spc="-10">
                <a:solidFill>
                  <a:schemeClr val="tx1"/>
                </a:solidFill>
                <a:latin typeface="+mj-lt"/>
                <a:ea typeface="+mj-ea"/>
                <a:cs typeface="+mj-cs"/>
              </a:rPr>
              <a:t> Activation</a:t>
            </a:r>
            <a:r>
              <a:rPr lang="en-US" sz="3600" kern="1200">
                <a:solidFill>
                  <a:schemeClr val="tx1"/>
                </a:solidFill>
                <a:latin typeface="+mj-lt"/>
                <a:ea typeface="+mj-ea"/>
                <a:cs typeface="+mj-cs"/>
              </a:rPr>
              <a:t> Map</a:t>
            </a:r>
            <a:r>
              <a:rPr lang="en-US" sz="3600" kern="1200" spc="-10">
                <a:solidFill>
                  <a:schemeClr val="tx1"/>
                </a:solidFill>
                <a:latin typeface="+mj-lt"/>
                <a:ea typeface="+mj-ea"/>
                <a:cs typeface="+mj-cs"/>
              </a:rPr>
              <a:t> </a:t>
            </a:r>
            <a:r>
              <a:rPr lang="en-US" sz="3600" kern="1200" spc="40">
                <a:solidFill>
                  <a:schemeClr val="tx1"/>
                </a:solidFill>
                <a:latin typeface="+mj-lt"/>
                <a:ea typeface="+mj-ea"/>
                <a:cs typeface="+mj-cs"/>
              </a:rPr>
              <a:t>(CAM)</a:t>
            </a:r>
            <a:endParaRPr lang="en-US" sz="3600" kern="1200">
              <a:solidFill>
                <a:schemeClr val="tx1"/>
              </a:solidFill>
              <a:latin typeface="+mj-lt"/>
              <a:ea typeface="+mj-ea"/>
              <a:cs typeface="+mj-cs"/>
            </a:endParaRPr>
          </a:p>
        </p:txBody>
      </p:sp>
      <p:pic>
        <p:nvPicPr>
          <p:cNvPr id="4" name="object 4" descr="Diagram&#10;&#10;Description automatically generated with medium confidence">
            <a:extLst>
              <a:ext uri="{FF2B5EF4-FFF2-40B4-BE49-F238E27FC236}">
                <a16:creationId xmlns:a16="http://schemas.microsoft.com/office/drawing/2014/main" id="{952AB1BB-B2EE-9633-FA72-45A4DA3AD9AD}"/>
              </a:ext>
            </a:extLst>
          </p:cNvPr>
          <p:cNvPicPr>
            <a:picLocks noGrp="1"/>
          </p:cNvPicPr>
          <p:nvPr>
            <p:ph idx="1"/>
          </p:nvPr>
        </p:nvPicPr>
        <p:blipFill>
          <a:blip r:embed="rId2" cstate="print"/>
          <a:stretch>
            <a:fillRect/>
          </a:stretch>
        </p:blipFill>
        <p:spPr>
          <a:xfrm>
            <a:off x="1652797" y="2354239"/>
            <a:ext cx="8886406" cy="3948085"/>
          </a:xfrm>
          <a:prstGeom prst="rect">
            <a:avLst/>
          </a:prstGeom>
        </p:spPr>
      </p:pic>
    </p:spTree>
    <p:extLst>
      <p:ext uri="{BB962C8B-B14F-4D97-AF65-F5344CB8AC3E}">
        <p14:creationId xmlns:p14="http://schemas.microsoft.com/office/powerpoint/2010/main" val="253954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C59A1-32B6-CA48-2167-8EC461452882}"/>
              </a:ext>
            </a:extLst>
          </p:cNvPr>
          <p:cNvSpPr>
            <a:spLocks noGrp="1"/>
          </p:cNvSpPr>
          <p:nvPr>
            <p:ph type="title"/>
          </p:nvPr>
        </p:nvSpPr>
        <p:spPr>
          <a:xfrm>
            <a:off x="838200" y="365125"/>
            <a:ext cx="10515600" cy="1325563"/>
          </a:xfrm>
        </p:spPr>
        <p:txBody>
          <a:bodyPr>
            <a:normAutofit/>
          </a:bodyPr>
          <a:lstStyle/>
          <a:p>
            <a:r>
              <a:rPr lang="en-US" dirty="0"/>
              <a:t>Deep Learning</a:t>
            </a:r>
          </a:p>
        </p:txBody>
      </p:sp>
      <p:sp>
        <p:nvSpPr>
          <p:cNvPr id="3" name="Content Placeholder 2">
            <a:extLst>
              <a:ext uri="{FF2B5EF4-FFF2-40B4-BE49-F238E27FC236}">
                <a16:creationId xmlns:a16="http://schemas.microsoft.com/office/drawing/2014/main" id="{8AB59BA2-9DEF-139E-CA4D-5725339CD959}"/>
              </a:ext>
            </a:extLst>
          </p:cNvPr>
          <p:cNvSpPr>
            <a:spLocks noGrp="1"/>
          </p:cNvSpPr>
          <p:nvPr>
            <p:ph idx="1"/>
          </p:nvPr>
        </p:nvSpPr>
        <p:spPr>
          <a:xfrm>
            <a:off x="838200" y="1825625"/>
            <a:ext cx="10515600" cy="4351338"/>
          </a:xfrm>
        </p:spPr>
        <p:txBody>
          <a:bodyPr>
            <a:normAutofit/>
          </a:bodyPr>
          <a:lstStyle/>
          <a:p>
            <a:r>
              <a:rPr lang="en-US"/>
              <a:t>Learns features directly from raw data (no manual feature design).</a:t>
            </a:r>
          </a:p>
          <a:p>
            <a:r>
              <a:rPr lang="en-US"/>
              <a:t>Works well with images, audio, text, and high-dimensional data.</a:t>
            </a:r>
          </a:p>
          <a:p>
            <a:r>
              <a:rPr lang="en-US"/>
              <a:t>Why it’s powerful:</a:t>
            </a:r>
          </a:p>
          <a:p>
            <a:pPr lvl="1"/>
            <a:r>
              <a:rPr lang="en-US"/>
              <a:t>Learns filters/features automatically.</a:t>
            </a:r>
          </a:p>
          <a:p>
            <a:pPr lvl="1"/>
            <a:r>
              <a:rPr lang="en-US"/>
              <a:t>Decides which parts of the input are important.</a:t>
            </a:r>
          </a:p>
          <a:p>
            <a:r>
              <a:rPr lang="en-US"/>
              <a:t>Examples:</a:t>
            </a:r>
          </a:p>
          <a:p>
            <a:pPr lvl="1"/>
            <a:r>
              <a:rPr lang="en-US"/>
              <a:t>Dense Neural Networks (DNNs)</a:t>
            </a:r>
          </a:p>
          <a:p>
            <a:pPr lvl="1"/>
            <a:r>
              <a:rPr lang="en-US"/>
              <a:t>Convolutional Neural Networks (CNNs)</a:t>
            </a:r>
          </a:p>
          <a:p>
            <a:pPr lvl="1"/>
            <a:r>
              <a:rPr lang="en-US"/>
              <a:t>Autoencoders (AE, VAE)</a:t>
            </a:r>
          </a:p>
          <a:p>
            <a:pPr lvl="1"/>
            <a:r>
              <a:rPr lang="en-US"/>
              <a:t>Generative Adversarial Networks (GANs)</a:t>
            </a:r>
          </a:p>
          <a:p>
            <a:pPr lvl="1"/>
            <a:r>
              <a:rPr lang="en-US"/>
              <a:t>Graph Neural Networks (GNNs)</a:t>
            </a:r>
          </a:p>
          <a:p>
            <a:endParaRPr lang="en-US"/>
          </a:p>
        </p:txBody>
      </p:sp>
    </p:spTree>
    <p:extLst>
      <p:ext uri="{BB962C8B-B14F-4D97-AF65-F5344CB8AC3E}">
        <p14:creationId xmlns:p14="http://schemas.microsoft.com/office/powerpoint/2010/main" val="4063808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9AD1-3B4E-8CAF-BB54-813F283A8FAE}"/>
              </a:ext>
            </a:extLst>
          </p:cNvPr>
          <p:cNvSpPr>
            <a:spLocks noGrp="1"/>
          </p:cNvSpPr>
          <p:nvPr>
            <p:ph type="title"/>
          </p:nvPr>
        </p:nvSpPr>
        <p:spPr>
          <a:xfrm>
            <a:off x="838200" y="365125"/>
            <a:ext cx="10515600" cy="1325563"/>
          </a:xfrm>
        </p:spPr>
        <p:txBody>
          <a:bodyPr>
            <a:normAutofit/>
          </a:bodyPr>
          <a:lstStyle/>
          <a:p>
            <a:r>
              <a:rPr lang="en-GB"/>
              <a:t>Gradient Class Activation Map (Grad-CAM)</a:t>
            </a:r>
            <a:endParaRPr lang="en-US"/>
          </a:p>
        </p:txBody>
      </p:sp>
      <p:sp>
        <p:nvSpPr>
          <p:cNvPr id="4" name="Rectangle 1">
            <a:extLst>
              <a:ext uri="{FF2B5EF4-FFF2-40B4-BE49-F238E27FC236}">
                <a16:creationId xmlns:a16="http://schemas.microsoft.com/office/drawing/2014/main" id="{215D97D9-46EE-3DE5-3138-75267F7798DE}"/>
              </a:ext>
            </a:extLst>
          </p:cNvPr>
          <p:cNvSpPr>
            <a:spLocks noGrp="1" noChangeArrowheads="1"/>
          </p:cNvSpPr>
          <p:nvPr>
            <p:ph idx="1"/>
          </p:nvPr>
        </p:nvSpPr>
        <p:spPr bwMode="auto">
          <a:xfrm>
            <a:off x="838200" y="1825625"/>
            <a:ext cx="10515600" cy="43513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lvl="0"/>
            <a:r>
              <a:rPr lang="en-US" dirty="0"/>
              <a:t>Uses gradients (not weights) from the last convolutional layer.</a:t>
            </a:r>
          </a:p>
          <a:p>
            <a:pPr lvl="1"/>
            <a:r>
              <a:rPr lang="en-US" dirty="0"/>
              <a:t>No retraining or architectural changes needed.</a:t>
            </a:r>
          </a:p>
          <a:p>
            <a:pPr lvl="0"/>
            <a:r>
              <a:rPr lang="en-US" altLang="en-US" dirty="0"/>
              <a:t>Use gradients of the class score with respect to feature maps.</a:t>
            </a:r>
          </a:p>
          <a:p>
            <a:pPr lvl="0"/>
            <a:r>
              <a:rPr lang="en-US" altLang="en-US" dirty="0"/>
              <a:t>Gradients tell us which feature maps are important for the class.</a:t>
            </a:r>
          </a:p>
          <a:p>
            <a:pPr lvl="1"/>
            <a:endParaRPr lang="en-US" altLang="en-US" dirty="0"/>
          </a:p>
        </p:txBody>
      </p:sp>
    </p:spTree>
    <p:extLst>
      <p:ext uri="{BB962C8B-B14F-4D97-AF65-F5344CB8AC3E}">
        <p14:creationId xmlns:p14="http://schemas.microsoft.com/office/powerpoint/2010/main" val="2199720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EB7F-F428-3326-A201-D798BBC0632D}"/>
              </a:ext>
            </a:extLst>
          </p:cNvPr>
          <p:cNvSpPr>
            <a:spLocks noGrp="1"/>
          </p:cNvSpPr>
          <p:nvPr>
            <p:ph type="title"/>
          </p:nvPr>
        </p:nvSpPr>
        <p:spPr>
          <a:xfrm>
            <a:off x="838200" y="365125"/>
            <a:ext cx="10515600" cy="1325563"/>
          </a:xfrm>
        </p:spPr>
        <p:txBody>
          <a:bodyPr>
            <a:normAutofit/>
          </a:bodyPr>
          <a:lstStyle/>
          <a:p>
            <a:r>
              <a:rPr lang="en-GB"/>
              <a:t>Grad-CAM: Working</a:t>
            </a:r>
            <a:endParaRPr lang="en-US"/>
          </a:p>
        </p:txBody>
      </p:sp>
      <mc:AlternateContent xmlns:mc="http://schemas.openxmlformats.org/markup-compatibility/2006">
        <mc:Choice xmlns:a14="http://schemas.microsoft.com/office/drawing/2010/main" Requires="a14">
          <p:sp>
            <p:nvSpPr>
              <p:cNvPr id="4" name="Rectangle 1">
                <a:extLst>
                  <a:ext uri="{FF2B5EF4-FFF2-40B4-BE49-F238E27FC236}">
                    <a16:creationId xmlns:a16="http://schemas.microsoft.com/office/drawing/2014/main" id="{EA5387FA-3EA2-77BC-47F7-B3972B247D7F}"/>
                  </a:ext>
                </a:extLst>
              </p:cNvPr>
              <p:cNvSpPr>
                <a:spLocks noGrp="1" noChangeArrowheads="1"/>
              </p:cNvSpPr>
              <p:nvPr>
                <p:ph idx="1"/>
              </p:nvPr>
            </p:nvSpPr>
            <p:spPr bwMode="auto">
              <a:xfrm>
                <a:off x="838200" y="1825625"/>
                <a:ext cx="10515600" cy="4351338"/>
              </a:xfrm>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lvl="0"/>
                <a:r>
                  <a:rPr lang="en-US" dirty="0"/>
                  <a:t>Compute gradients for the top predicted class </a:t>
                </a:r>
                <a:r>
                  <a:rPr lang="en-US" dirty="0" err="1"/>
                  <a:t>w.r.t.</a:t>
                </a:r>
                <a:r>
                  <a:rPr lang="en-US" dirty="0"/>
                  <a:t> feature maps i.e. </a:t>
                </a:r>
                <a14:m>
                  <m:oMath xmlns:m="http://schemas.openxmlformats.org/officeDocument/2006/math">
                    <m:f>
                      <m:fPr>
                        <m:ctrlPr>
                          <a:rPr lang="en-GB" altLang="en-US" i="1">
                            <a:latin typeface="Cambria Math" panose="02040503050406030204" pitchFamily="18" charset="0"/>
                          </a:rPr>
                        </m:ctrlPr>
                      </m:fPr>
                      <m:num>
                        <m:r>
                          <a:rPr lang="en-GB" altLang="en-US">
                            <a:latin typeface="Cambria Math" panose="02040503050406030204" pitchFamily="18" charset="0"/>
                          </a:rPr>
                          <m:t>𝜕</m:t>
                        </m:r>
                        <m:sSub>
                          <m:sSubPr>
                            <m:ctrlPr>
                              <a:rPr lang="en-GB" altLang="en-US" i="1">
                                <a:latin typeface="Cambria Math" panose="02040503050406030204" pitchFamily="18" charset="0"/>
                              </a:rPr>
                            </m:ctrlPr>
                          </m:sSubPr>
                          <m:e>
                            <m:r>
                              <a:rPr lang="en-GB" altLang="en-US">
                                <a:latin typeface="Cambria Math" panose="02040503050406030204" pitchFamily="18" charset="0"/>
                              </a:rPr>
                              <m:t>𝑆</m:t>
                            </m:r>
                          </m:e>
                          <m:sub>
                            <m:r>
                              <a:rPr lang="en-GB" altLang="en-US">
                                <a:latin typeface="Cambria Math" panose="02040503050406030204" pitchFamily="18" charset="0"/>
                              </a:rPr>
                              <m:t>𝑐</m:t>
                            </m:r>
                          </m:sub>
                        </m:sSub>
                      </m:num>
                      <m:den>
                        <m:r>
                          <a:rPr lang="en-GB" altLang="en-US">
                            <a:latin typeface="Cambria Math" panose="02040503050406030204" pitchFamily="18" charset="0"/>
                          </a:rPr>
                          <m:t>𝜕</m:t>
                        </m:r>
                        <m:sSub>
                          <m:sSubPr>
                            <m:ctrlPr>
                              <a:rPr lang="en-GB" altLang="en-US" i="1">
                                <a:latin typeface="Cambria Math" panose="02040503050406030204" pitchFamily="18" charset="0"/>
                              </a:rPr>
                            </m:ctrlPr>
                          </m:sSubPr>
                          <m:e>
                            <m:r>
                              <a:rPr lang="en-GB" altLang="en-US">
                                <a:latin typeface="Cambria Math" panose="02040503050406030204" pitchFamily="18" charset="0"/>
                              </a:rPr>
                              <m:t>𝑓</m:t>
                            </m:r>
                          </m:e>
                          <m:sub>
                            <m:r>
                              <a:rPr lang="en-GB" altLang="en-US">
                                <a:latin typeface="Cambria Math" panose="02040503050406030204" pitchFamily="18" charset="0"/>
                              </a:rPr>
                              <m:t>𝑘</m:t>
                            </m:r>
                          </m:sub>
                        </m:sSub>
                        <m:r>
                          <a:rPr lang="en-GB" altLang="en-US">
                            <a:latin typeface="Cambria Math" panose="02040503050406030204" pitchFamily="18" charset="0"/>
                          </a:rPr>
                          <m:t>(</m:t>
                        </m:r>
                        <m:r>
                          <a:rPr lang="en-GB" altLang="en-US">
                            <a:latin typeface="Cambria Math" panose="02040503050406030204" pitchFamily="18" charset="0"/>
                          </a:rPr>
                          <m:t>𝑥</m:t>
                        </m:r>
                        <m:r>
                          <a:rPr lang="en-GB" altLang="en-US">
                            <a:latin typeface="Cambria Math" panose="02040503050406030204" pitchFamily="18" charset="0"/>
                          </a:rPr>
                          <m:t>,</m:t>
                        </m:r>
                        <m:r>
                          <a:rPr lang="en-GB" altLang="en-US">
                            <a:latin typeface="Cambria Math" panose="02040503050406030204" pitchFamily="18" charset="0"/>
                          </a:rPr>
                          <m:t>𝑦</m:t>
                        </m:r>
                        <m:r>
                          <a:rPr lang="en-GB" altLang="en-US">
                            <a:latin typeface="Cambria Math" panose="02040503050406030204" pitchFamily="18" charset="0"/>
                          </a:rPr>
                          <m:t>)</m:t>
                        </m:r>
                      </m:den>
                    </m:f>
                  </m:oMath>
                </a14:m>
                <a:endParaRPr lang="en-GB" altLang="en-US" dirty="0"/>
              </a:p>
              <a:p>
                <a:pPr lvl="0"/>
                <a:r>
                  <a:rPr lang="en-US" dirty="0"/>
                  <a:t>Apply global average pooling to get weights.</a:t>
                </a:r>
              </a:p>
              <a:p>
                <a:pPr lvl="0"/>
                <a:endParaRPr lang="en-US" altLang="en-US" dirty="0"/>
              </a:p>
              <a:p>
                <a:pPr lvl="0"/>
                <a14:m>
                  <m:oMath xmlns:m="http://schemas.openxmlformats.org/officeDocument/2006/math">
                    <m:sSubSup>
                      <m:sSubSupPr>
                        <m:ctrlPr>
                          <a:rPr lang="en-GB" altLang="en-US" i="1">
                            <a:latin typeface="Cambria Math" panose="02040503050406030204" pitchFamily="18" charset="0"/>
                          </a:rPr>
                        </m:ctrlPr>
                      </m:sSubSupPr>
                      <m:e>
                        <m:r>
                          <a:rPr lang="en-GB" altLang="en-US">
                            <a:latin typeface="Cambria Math" panose="02040503050406030204" pitchFamily="18" charset="0"/>
                          </a:rPr>
                          <m:t>𝛼</m:t>
                        </m:r>
                      </m:e>
                      <m:sub>
                        <m:r>
                          <a:rPr lang="en-GB" altLang="en-US">
                            <a:latin typeface="Cambria Math" panose="02040503050406030204" pitchFamily="18" charset="0"/>
                          </a:rPr>
                          <m:t>𝑘</m:t>
                        </m:r>
                      </m:sub>
                      <m:sup>
                        <m:r>
                          <a:rPr lang="en-GB" altLang="en-US">
                            <a:latin typeface="Cambria Math" panose="02040503050406030204" pitchFamily="18" charset="0"/>
                          </a:rPr>
                          <m:t>𝑐</m:t>
                        </m:r>
                      </m:sup>
                    </m:sSubSup>
                    <m:r>
                      <a:rPr lang="en-GB" altLang="en-US">
                        <a:latin typeface="Cambria Math" panose="02040503050406030204" pitchFamily="18" charset="0"/>
                      </a:rPr>
                      <m:t>=</m:t>
                    </m:r>
                    <m:f>
                      <m:fPr>
                        <m:ctrlPr>
                          <a:rPr lang="en-GB" altLang="en-US" i="1">
                            <a:latin typeface="Cambria Math" panose="02040503050406030204" pitchFamily="18" charset="0"/>
                          </a:rPr>
                        </m:ctrlPr>
                      </m:fPr>
                      <m:num>
                        <m:r>
                          <a:rPr lang="en-GB" altLang="en-US">
                            <a:latin typeface="Cambria Math" panose="02040503050406030204" pitchFamily="18" charset="0"/>
                          </a:rPr>
                          <m:t>1</m:t>
                        </m:r>
                      </m:num>
                      <m:den>
                        <m:r>
                          <a:rPr lang="en-GB" altLang="en-US">
                            <a:latin typeface="Cambria Math" panose="02040503050406030204" pitchFamily="18" charset="0"/>
                          </a:rPr>
                          <m:t>𝑍</m:t>
                        </m:r>
                      </m:den>
                    </m:f>
                    <m:nary>
                      <m:naryPr>
                        <m:chr m:val="∑"/>
                        <m:supHide m:val="on"/>
                        <m:ctrlPr>
                          <a:rPr lang="en-GB" altLang="en-US" i="1">
                            <a:latin typeface="Cambria Math" panose="02040503050406030204" pitchFamily="18" charset="0"/>
                          </a:rPr>
                        </m:ctrlPr>
                      </m:naryPr>
                      <m:sub>
                        <m:r>
                          <a:rPr lang="en-GB" altLang="en-US">
                            <a:latin typeface="Cambria Math" panose="02040503050406030204" pitchFamily="18" charset="0"/>
                          </a:rPr>
                          <m:t>𝑥</m:t>
                        </m:r>
                        <m:r>
                          <a:rPr lang="en-GB" altLang="en-US">
                            <a:latin typeface="Cambria Math" panose="02040503050406030204" pitchFamily="18" charset="0"/>
                          </a:rPr>
                          <m:t>,</m:t>
                        </m:r>
                        <m:r>
                          <a:rPr lang="en-GB" altLang="en-US">
                            <a:latin typeface="Cambria Math" panose="02040503050406030204" pitchFamily="18" charset="0"/>
                          </a:rPr>
                          <m:t>𝑦</m:t>
                        </m:r>
                      </m:sub>
                      <m:sup/>
                      <m:e>
                        <m:f>
                          <m:fPr>
                            <m:ctrlPr>
                              <a:rPr lang="en-GB" altLang="en-US" i="1">
                                <a:latin typeface="Cambria Math" panose="02040503050406030204" pitchFamily="18" charset="0"/>
                              </a:rPr>
                            </m:ctrlPr>
                          </m:fPr>
                          <m:num>
                            <m:r>
                              <a:rPr lang="en-GB" altLang="en-US">
                                <a:latin typeface="Cambria Math" panose="02040503050406030204" pitchFamily="18" charset="0"/>
                              </a:rPr>
                              <m:t>𝜕</m:t>
                            </m:r>
                            <m:sSub>
                              <m:sSubPr>
                                <m:ctrlPr>
                                  <a:rPr lang="en-GB" altLang="en-US" i="1">
                                    <a:latin typeface="Cambria Math" panose="02040503050406030204" pitchFamily="18" charset="0"/>
                                  </a:rPr>
                                </m:ctrlPr>
                              </m:sSubPr>
                              <m:e>
                                <m:r>
                                  <a:rPr lang="en-GB" altLang="en-US">
                                    <a:latin typeface="Cambria Math" panose="02040503050406030204" pitchFamily="18" charset="0"/>
                                  </a:rPr>
                                  <m:t>𝑆</m:t>
                                </m:r>
                              </m:e>
                              <m:sub>
                                <m:r>
                                  <a:rPr lang="en-GB" altLang="en-US">
                                    <a:latin typeface="Cambria Math" panose="02040503050406030204" pitchFamily="18" charset="0"/>
                                  </a:rPr>
                                  <m:t>𝑐</m:t>
                                </m:r>
                              </m:sub>
                            </m:sSub>
                          </m:num>
                          <m:den>
                            <m:r>
                              <a:rPr lang="en-GB" altLang="en-US">
                                <a:latin typeface="Cambria Math" panose="02040503050406030204" pitchFamily="18" charset="0"/>
                              </a:rPr>
                              <m:t>𝜕</m:t>
                            </m:r>
                            <m:sSub>
                              <m:sSubPr>
                                <m:ctrlPr>
                                  <a:rPr lang="en-GB" altLang="en-US" i="1">
                                    <a:latin typeface="Cambria Math" panose="02040503050406030204" pitchFamily="18" charset="0"/>
                                  </a:rPr>
                                </m:ctrlPr>
                              </m:sSubPr>
                              <m:e>
                                <m:r>
                                  <a:rPr lang="en-GB" altLang="en-US">
                                    <a:latin typeface="Cambria Math" panose="02040503050406030204" pitchFamily="18" charset="0"/>
                                  </a:rPr>
                                  <m:t>𝑓</m:t>
                                </m:r>
                              </m:e>
                              <m:sub>
                                <m:r>
                                  <a:rPr lang="en-GB" altLang="en-US">
                                    <a:latin typeface="Cambria Math" panose="02040503050406030204" pitchFamily="18" charset="0"/>
                                  </a:rPr>
                                  <m:t>𝑘</m:t>
                                </m:r>
                              </m:sub>
                            </m:sSub>
                            <m:r>
                              <a:rPr lang="en-GB" altLang="en-US">
                                <a:latin typeface="Cambria Math" panose="02040503050406030204" pitchFamily="18" charset="0"/>
                              </a:rPr>
                              <m:t>(</m:t>
                            </m:r>
                            <m:r>
                              <a:rPr lang="en-GB" altLang="en-US">
                                <a:latin typeface="Cambria Math" panose="02040503050406030204" pitchFamily="18" charset="0"/>
                              </a:rPr>
                              <m:t>𝑥</m:t>
                            </m:r>
                            <m:r>
                              <a:rPr lang="en-GB" altLang="en-US">
                                <a:latin typeface="Cambria Math" panose="02040503050406030204" pitchFamily="18" charset="0"/>
                              </a:rPr>
                              <m:t>,</m:t>
                            </m:r>
                            <m:r>
                              <a:rPr lang="en-GB" altLang="en-US">
                                <a:latin typeface="Cambria Math" panose="02040503050406030204" pitchFamily="18" charset="0"/>
                              </a:rPr>
                              <m:t>𝑦</m:t>
                            </m:r>
                            <m:r>
                              <a:rPr lang="en-GB" altLang="en-US">
                                <a:latin typeface="Cambria Math" panose="02040503050406030204" pitchFamily="18" charset="0"/>
                              </a:rPr>
                              <m:t>)</m:t>
                            </m:r>
                          </m:den>
                        </m:f>
                      </m:e>
                    </m:nary>
                  </m:oMath>
                </a14:m>
                <a:endParaRPr lang="en-US" altLang="en-US" dirty="0"/>
              </a:p>
              <a:p>
                <a:pPr lvl="0"/>
                <a:r>
                  <a:rPr lang="en-US" dirty="0"/>
                  <a:t>Take dot product of weights and feature maps.</a:t>
                </a:r>
                <a:endParaRPr lang="en-US" altLang="en-US" dirty="0"/>
              </a:p>
              <a:p>
                <a:pPr lvl="0"/>
                <a14:m>
                  <m:oMath xmlns:m="http://schemas.openxmlformats.org/officeDocument/2006/math">
                    <m:nary>
                      <m:naryPr>
                        <m:chr m:val="∑"/>
                        <m:supHide m:val="on"/>
                        <m:ctrlPr>
                          <a:rPr lang="en-GB" altLang="en-US" i="1">
                            <a:latin typeface="Cambria Math" panose="02040503050406030204" pitchFamily="18" charset="0"/>
                          </a:rPr>
                        </m:ctrlPr>
                      </m:naryPr>
                      <m:sub>
                        <m:r>
                          <a:rPr lang="en-GB" altLang="en-US">
                            <a:latin typeface="Cambria Math" panose="02040503050406030204" pitchFamily="18" charset="0"/>
                          </a:rPr>
                          <m:t>𝑘</m:t>
                        </m:r>
                      </m:sub>
                      <m:sup/>
                      <m:e>
                        <m:sSubSup>
                          <m:sSubSupPr>
                            <m:ctrlPr>
                              <a:rPr lang="en-GB" altLang="en-US" i="1">
                                <a:latin typeface="Cambria Math" panose="02040503050406030204" pitchFamily="18" charset="0"/>
                              </a:rPr>
                            </m:ctrlPr>
                          </m:sSubSupPr>
                          <m:e>
                            <m:r>
                              <a:rPr lang="en-GB" altLang="en-US">
                                <a:latin typeface="Cambria Math" panose="02040503050406030204" pitchFamily="18" charset="0"/>
                              </a:rPr>
                              <m:t>𝛼</m:t>
                            </m:r>
                          </m:e>
                          <m:sub>
                            <m:r>
                              <a:rPr lang="en-GB" altLang="en-US">
                                <a:latin typeface="Cambria Math" panose="02040503050406030204" pitchFamily="18" charset="0"/>
                              </a:rPr>
                              <m:t>𝑘</m:t>
                            </m:r>
                          </m:sub>
                          <m:sup>
                            <m:r>
                              <a:rPr lang="en-GB" altLang="en-US">
                                <a:latin typeface="Cambria Math" panose="02040503050406030204" pitchFamily="18" charset="0"/>
                              </a:rPr>
                              <m:t>𝑐</m:t>
                            </m:r>
                          </m:sup>
                        </m:sSubSup>
                        <m:sSub>
                          <m:sSubPr>
                            <m:ctrlPr>
                              <a:rPr lang="en-GB" altLang="en-US" i="1">
                                <a:latin typeface="Cambria Math" panose="02040503050406030204" pitchFamily="18" charset="0"/>
                              </a:rPr>
                            </m:ctrlPr>
                          </m:sSubPr>
                          <m:e>
                            <m:r>
                              <a:rPr lang="en-GB" altLang="en-US">
                                <a:latin typeface="Cambria Math" panose="02040503050406030204" pitchFamily="18" charset="0"/>
                              </a:rPr>
                              <m:t>𝑓</m:t>
                            </m:r>
                          </m:e>
                          <m:sub>
                            <m:r>
                              <a:rPr lang="en-GB" altLang="en-US">
                                <a:latin typeface="Cambria Math" panose="02040503050406030204" pitchFamily="18" charset="0"/>
                              </a:rPr>
                              <m:t>𝑘</m:t>
                            </m:r>
                          </m:sub>
                        </m:sSub>
                        <m:r>
                          <a:rPr lang="en-GB" altLang="en-US">
                            <a:latin typeface="Cambria Math" panose="02040503050406030204" pitchFamily="18" charset="0"/>
                          </a:rPr>
                          <m:t>(</m:t>
                        </m:r>
                        <m:r>
                          <a:rPr lang="en-GB" altLang="en-US">
                            <a:latin typeface="Cambria Math" panose="02040503050406030204" pitchFamily="18" charset="0"/>
                          </a:rPr>
                          <m:t>𝑥</m:t>
                        </m:r>
                        <m:r>
                          <a:rPr lang="en-GB" altLang="en-US">
                            <a:latin typeface="Cambria Math" panose="02040503050406030204" pitchFamily="18" charset="0"/>
                          </a:rPr>
                          <m:t>,</m:t>
                        </m:r>
                        <m:r>
                          <a:rPr lang="en-GB" altLang="en-US">
                            <a:latin typeface="Cambria Math" panose="02040503050406030204" pitchFamily="18" charset="0"/>
                          </a:rPr>
                          <m:t>𝑦</m:t>
                        </m:r>
                        <m:r>
                          <a:rPr lang="en-GB" altLang="en-US">
                            <a:latin typeface="Cambria Math" panose="02040503050406030204" pitchFamily="18" charset="0"/>
                          </a:rPr>
                          <m:t>)   </m:t>
                        </m:r>
                      </m:e>
                    </m:nary>
                  </m:oMath>
                </a14:m>
                <a:endParaRPr lang="en-US" altLang="en-US" dirty="0"/>
              </a:p>
              <a:p>
                <a:r>
                  <a:rPr lang="en-US" dirty="0"/>
                  <a:t>Apply </a:t>
                </a:r>
                <a:r>
                  <a:rPr lang="en-US" dirty="0" err="1"/>
                  <a:t>ReLU</a:t>
                </a:r>
                <a:r>
                  <a:rPr lang="en-US" dirty="0"/>
                  <a:t> → keep only positive contributions. </a:t>
                </a:r>
              </a:p>
              <a:p>
                <a:pPr/>
                <a14:m>
                  <m:oMath xmlns:m="http://schemas.openxmlformats.org/officeDocument/2006/math">
                    <m:sSub>
                      <m:sSubPr>
                        <m:ctrlPr>
                          <a:rPr lang="en-GB" altLang="en-US" i="1">
                            <a:latin typeface="Cambria Math" panose="02040503050406030204" pitchFamily="18" charset="0"/>
                          </a:rPr>
                        </m:ctrlPr>
                      </m:sSubPr>
                      <m:e>
                        <m:r>
                          <a:rPr lang="en-GB" altLang="en-US">
                            <a:latin typeface="Cambria Math" panose="02040503050406030204" pitchFamily="18" charset="0"/>
                          </a:rPr>
                          <m:t>𝑀</m:t>
                        </m:r>
                      </m:e>
                      <m:sub>
                        <m:r>
                          <a:rPr lang="en-GB" altLang="en-US">
                            <a:latin typeface="Cambria Math" panose="02040503050406030204" pitchFamily="18" charset="0"/>
                          </a:rPr>
                          <m:t>𝑐</m:t>
                        </m:r>
                      </m:sub>
                    </m:sSub>
                    <m:r>
                      <a:rPr lang="en-GB" altLang="en-US">
                        <a:latin typeface="Cambria Math" panose="02040503050406030204" pitchFamily="18" charset="0"/>
                      </a:rPr>
                      <m:t>(</m:t>
                    </m:r>
                    <m:r>
                      <a:rPr lang="en-GB" altLang="en-US">
                        <a:latin typeface="Cambria Math" panose="02040503050406030204" pitchFamily="18" charset="0"/>
                      </a:rPr>
                      <m:t>𝑥</m:t>
                    </m:r>
                    <m:r>
                      <a:rPr lang="en-GB" altLang="en-US">
                        <a:latin typeface="Cambria Math" panose="02040503050406030204" pitchFamily="18" charset="0"/>
                      </a:rPr>
                      <m:t>,</m:t>
                    </m:r>
                    <m:r>
                      <a:rPr lang="en-GB" altLang="en-US">
                        <a:latin typeface="Cambria Math" panose="02040503050406030204" pitchFamily="18" charset="0"/>
                      </a:rPr>
                      <m:t>𝑦</m:t>
                    </m:r>
                    <m:r>
                      <a:rPr lang="en-GB" altLang="en-US">
                        <a:latin typeface="Cambria Math" panose="02040503050406030204" pitchFamily="18" charset="0"/>
                      </a:rPr>
                      <m:t>)=</m:t>
                    </m:r>
                    <m:r>
                      <a:rPr lang="en-GB" altLang="en-US">
                        <a:latin typeface="Cambria Math" panose="02040503050406030204" pitchFamily="18" charset="0"/>
                      </a:rPr>
                      <m:t>𝑅𝑒𝐿𝑈</m:t>
                    </m:r>
                    <m:d>
                      <m:dPr>
                        <m:ctrlPr>
                          <a:rPr lang="en-GB" altLang="en-US" i="1">
                            <a:latin typeface="Cambria Math" panose="02040503050406030204" pitchFamily="18" charset="0"/>
                          </a:rPr>
                        </m:ctrlPr>
                      </m:dPr>
                      <m:e>
                        <m:nary>
                          <m:naryPr>
                            <m:chr m:val="∑"/>
                            <m:supHide m:val="on"/>
                            <m:ctrlPr>
                              <a:rPr lang="en-GB" altLang="en-US" i="1">
                                <a:latin typeface="Cambria Math" panose="02040503050406030204" pitchFamily="18" charset="0"/>
                              </a:rPr>
                            </m:ctrlPr>
                          </m:naryPr>
                          <m:sub>
                            <m:r>
                              <a:rPr lang="en-GB" altLang="en-US">
                                <a:latin typeface="Cambria Math" panose="02040503050406030204" pitchFamily="18" charset="0"/>
                              </a:rPr>
                              <m:t>𝑘</m:t>
                            </m:r>
                          </m:sub>
                          <m:sup/>
                          <m:e>
                            <m:sSubSup>
                              <m:sSubSupPr>
                                <m:ctrlPr>
                                  <a:rPr lang="en-GB" altLang="en-US" i="1">
                                    <a:latin typeface="Cambria Math" panose="02040503050406030204" pitchFamily="18" charset="0"/>
                                  </a:rPr>
                                </m:ctrlPr>
                              </m:sSubSupPr>
                              <m:e>
                                <m:r>
                                  <a:rPr lang="en-GB" altLang="en-US">
                                    <a:latin typeface="Cambria Math" panose="02040503050406030204" pitchFamily="18" charset="0"/>
                                  </a:rPr>
                                  <m:t>𝛼</m:t>
                                </m:r>
                              </m:e>
                              <m:sub>
                                <m:r>
                                  <a:rPr lang="en-GB" altLang="en-US">
                                    <a:latin typeface="Cambria Math" panose="02040503050406030204" pitchFamily="18" charset="0"/>
                                  </a:rPr>
                                  <m:t>𝑘</m:t>
                                </m:r>
                              </m:sub>
                              <m:sup>
                                <m:r>
                                  <a:rPr lang="en-GB" altLang="en-US">
                                    <a:latin typeface="Cambria Math" panose="02040503050406030204" pitchFamily="18" charset="0"/>
                                  </a:rPr>
                                  <m:t>𝑐</m:t>
                                </m:r>
                              </m:sup>
                            </m:sSubSup>
                            <m:sSub>
                              <m:sSubPr>
                                <m:ctrlPr>
                                  <a:rPr lang="en-GB" altLang="en-US" i="1">
                                    <a:latin typeface="Cambria Math" panose="02040503050406030204" pitchFamily="18" charset="0"/>
                                  </a:rPr>
                                </m:ctrlPr>
                              </m:sSubPr>
                              <m:e>
                                <m:r>
                                  <a:rPr lang="en-GB" altLang="en-US">
                                    <a:latin typeface="Cambria Math" panose="02040503050406030204" pitchFamily="18" charset="0"/>
                                  </a:rPr>
                                  <m:t>𝑓</m:t>
                                </m:r>
                              </m:e>
                              <m:sub>
                                <m:r>
                                  <a:rPr lang="en-GB" altLang="en-US">
                                    <a:latin typeface="Cambria Math" panose="02040503050406030204" pitchFamily="18" charset="0"/>
                                  </a:rPr>
                                  <m:t>𝑘</m:t>
                                </m:r>
                              </m:sub>
                            </m:sSub>
                            <m:r>
                              <a:rPr lang="en-GB" altLang="en-US">
                                <a:latin typeface="Cambria Math" panose="02040503050406030204" pitchFamily="18" charset="0"/>
                              </a:rPr>
                              <m:t>(</m:t>
                            </m:r>
                            <m:r>
                              <a:rPr lang="en-GB" altLang="en-US">
                                <a:latin typeface="Cambria Math" panose="02040503050406030204" pitchFamily="18" charset="0"/>
                              </a:rPr>
                              <m:t>𝑥</m:t>
                            </m:r>
                            <m:r>
                              <a:rPr lang="en-GB" altLang="en-US">
                                <a:latin typeface="Cambria Math" panose="02040503050406030204" pitchFamily="18" charset="0"/>
                              </a:rPr>
                              <m:t>,</m:t>
                            </m:r>
                            <m:r>
                              <a:rPr lang="en-GB" altLang="en-US">
                                <a:latin typeface="Cambria Math" panose="02040503050406030204" pitchFamily="18" charset="0"/>
                              </a:rPr>
                              <m:t>𝑦</m:t>
                            </m:r>
                            <m:r>
                              <a:rPr lang="en-GB" altLang="en-US">
                                <a:latin typeface="Cambria Math" panose="02040503050406030204" pitchFamily="18" charset="0"/>
                              </a:rPr>
                              <m:t>)   </m:t>
                            </m:r>
                          </m:e>
                        </m:nary>
                      </m:e>
                    </m:d>
                  </m:oMath>
                </a14:m>
                <a:endParaRPr lang="en-US" altLang="en-US" dirty="0"/>
              </a:p>
            </p:txBody>
          </p:sp>
        </mc:Choice>
        <mc:Fallback>
          <p:sp>
            <p:nvSpPr>
              <p:cNvPr id="4" name="Rectangle 1">
                <a:extLst>
                  <a:ext uri="{FF2B5EF4-FFF2-40B4-BE49-F238E27FC236}">
                    <a16:creationId xmlns:a16="http://schemas.microsoft.com/office/drawing/2014/main" id="{EA5387FA-3EA2-77BC-47F7-B3972B247D7F}"/>
                  </a:ext>
                </a:extLst>
              </p:cNvPr>
              <p:cNvSpPr>
                <a:spLocks noGrp="1" noRot="1" noChangeAspect="1" noMove="1" noResize="1" noEditPoints="1" noAdjustHandles="1" noChangeArrowheads="1" noChangeShapeType="1" noTextEdit="1"/>
              </p:cNvSpPr>
              <p:nvPr>
                <p:ph idx="1"/>
              </p:nvPr>
            </p:nvSpPr>
            <p:spPr bwMode="auto">
              <a:xfrm>
                <a:off x="838200" y="1825625"/>
                <a:ext cx="10515600" cy="4351338"/>
              </a:xfrm>
              <a:blipFill>
                <a:blip r:embed="rId2"/>
                <a:stretch>
                  <a:fillRect l="-844"/>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Tree>
    <p:extLst>
      <p:ext uri="{BB962C8B-B14F-4D97-AF65-F5344CB8AC3E}">
        <p14:creationId xmlns:p14="http://schemas.microsoft.com/office/powerpoint/2010/main" val="2803027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1849-0555-25B9-D6AA-E9C50C6D7F31}"/>
              </a:ext>
            </a:extLst>
          </p:cNvPr>
          <p:cNvSpPr>
            <a:spLocks noGrp="1"/>
          </p:cNvSpPr>
          <p:nvPr>
            <p:ph type="title"/>
          </p:nvPr>
        </p:nvSpPr>
        <p:spPr>
          <a:xfrm>
            <a:off x="838200" y="56214"/>
            <a:ext cx="10515600" cy="1325563"/>
          </a:xfrm>
        </p:spPr>
        <p:txBody>
          <a:bodyPr anchor="b">
            <a:normAutofit/>
          </a:bodyPr>
          <a:lstStyle/>
          <a:p>
            <a:r>
              <a:rPr lang="en-GB" dirty="0"/>
              <a:t>Grad-CAM</a:t>
            </a:r>
            <a:endParaRPr lang="en-US" dirty="0"/>
          </a:p>
        </p:txBody>
      </p:sp>
      <p:sp>
        <p:nvSpPr>
          <p:cNvPr id="6" name="Content Placeholder 5">
            <a:extLst>
              <a:ext uri="{FF2B5EF4-FFF2-40B4-BE49-F238E27FC236}">
                <a16:creationId xmlns:a16="http://schemas.microsoft.com/office/drawing/2014/main" id="{1E4650F9-B812-DB5D-B912-7BBBECC8417B}"/>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DC0C18B-C15C-9D63-6388-283987690F19}"/>
              </a:ext>
            </a:extLst>
          </p:cNvPr>
          <p:cNvPicPr>
            <a:picLocks noChangeAspect="1"/>
          </p:cNvPicPr>
          <p:nvPr/>
        </p:nvPicPr>
        <p:blipFill>
          <a:blip r:embed="rId2"/>
          <a:stretch>
            <a:fillRect/>
          </a:stretch>
        </p:blipFill>
        <p:spPr>
          <a:xfrm>
            <a:off x="4654296" y="1124884"/>
            <a:ext cx="6903720" cy="4608231"/>
          </a:xfrm>
          <a:prstGeom prst="rect">
            <a:avLst/>
          </a:prstGeom>
        </p:spPr>
      </p:pic>
    </p:spTree>
    <p:extLst>
      <p:ext uri="{BB962C8B-B14F-4D97-AF65-F5344CB8AC3E}">
        <p14:creationId xmlns:p14="http://schemas.microsoft.com/office/powerpoint/2010/main" val="3607182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A71B-6988-5978-9BB1-89E4E190DFB6}"/>
              </a:ext>
            </a:extLst>
          </p:cNvPr>
          <p:cNvSpPr>
            <a:spLocks noGrp="1"/>
          </p:cNvSpPr>
          <p:nvPr>
            <p:ph type="title"/>
          </p:nvPr>
        </p:nvSpPr>
        <p:spPr/>
        <p:txBody>
          <a:bodyPr/>
          <a:lstStyle/>
          <a:p>
            <a:r>
              <a:rPr lang="en-GB" dirty="0"/>
              <a:t>CAM vs GRAD-CAM</a:t>
            </a:r>
            <a:endParaRPr lang="en-US" dirty="0"/>
          </a:p>
        </p:txBody>
      </p:sp>
      <p:pic>
        <p:nvPicPr>
          <p:cNvPr id="13314" name="Picture 2">
            <a:extLst>
              <a:ext uri="{FF2B5EF4-FFF2-40B4-BE49-F238E27FC236}">
                <a16:creationId xmlns:a16="http://schemas.microsoft.com/office/drawing/2014/main" id="{57D276C3-82C5-3951-93BF-B30317F00E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386" y="3904872"/>
            <a:ext cx="10515600" cy="25337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39853F-A55F-87F8-FE34-06CF0B9EAB13}"/>
              </a:ext>
            </a:extLst>
          </p:cNvPr>
          <p:cNvSpPr txBox="1"/>
          <p:nvPr/>
        </p:nvSpPr>
        <p:spPr>
          <a:xfrm>
            <a:off x="1042386" y="2388963"/>
            <a:ext cx="6094520" cy="646331"/>
          </a:xfrm>
          <a:prstGeom prst="rect">
            <a:avLst/>
          </a:prstGeom>
          <a:noFill/>
        </p:spPr>
        <p:txBody>
          <a:bodyPr wrap="square">
            <a:spAutoFit/>
          </a:bodyPr>
          <a:lstStyle/>
          <a:p>
            <a:r>
              <a:rPr lang="en-US" dirty="0"/>
              <a:t>https://medium.com/@tanishqsardana/visualizing-how-cnn-thinks-cam-grad-cam-grad-cam-1dabcf886cc5</a:t>
            </a:r>
          </a:p>
        </p:txBody>
      </p:sp>
    </p:spTree>
    <p:extLst>
      <p:ext uri="{BB962C8B-B14F-4D97-AF65-F5344CB8AC3E}">
        <p14:creationId xmlns:p14="http://schemas.microsoft.com/office/powerpoint/2010/main" val="2595756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B4593-AF5C-8A2D-20C2-D8640D2FA94D}"/>
              </a:ext>
            </a:extLst>
          </p:cNvPr>
          <p:cNvSpPr>
            <a:spLocks noGrp="1"/>
          </p:cNvSpPr>
          <p:nvPr>
            <p:ph type="title"/>
          </p:nvPr>
        </p:nvSpPr>
        <p:spPr/>
        <p:txBody>
          <a:bodyPr/>
          <a:lstStyle/>
          <a:p>
            <a:endParaRPr lang="en-US"/>
          </a:p>
        </p:txBody>
      </p:sp>
      <p:pic>
        <p:nvPicPr>
          <p:cNvPr id="5" name="Content Placeholder 4" descr="A diagram of a graph&#10;&#10;AI-generated content may be incorrect.">
            <a:extLst>
              <a:ext uri="{FF2B5EF4-FFF2-40B4-BE49-F238E27FC236}">
                <a16:creationId xmlns:a16="http://schemas.microsoft.com/office/drawing/2014/main" id="{EDB91C12-00BB-4081-6808-7A566D538725}"/>
              </a:ext>
            </a:extLst>
          </p:cNvPr>
          <p:cNvPicPr>
            <a:picLocks noGrp="1" noChangeAspect="1"/>
          </p:cNvPicPr>
          <p:nvPr>
            <p:ph idx="1"/>
          </p:nvPr>
        </p:nvPicPr>
        <p:blipFill>
          <a:blip r:embed="rId2"/>
          <a:stretch>
            <a:fillRect/>
          </a:stretch>
        </p:blipFill>
        <p:spPr>
          <a:xfrm>
            <a:off x="2832496" y="1825625"/>
            <a:ext cx="6527007" cy="4351338"/>
          </a:xfrm>
        </p:spPr>
      </p:pic>
    </p:spTree>
    <p:extLst>
      <p:ext uri="{BB962C8B-B14F-4D97-AF65-F5344CB8AC3E}">
        <p14:creationId xmlns:p14="http://schemas.microsoft.com/office/powerpoint/2010/main" val="2226285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351636-32FD-AE33-F5CF-225A127BE120}"/>
              </a:ext>
            </a:extLst>
          </p:cNvPr>
          <p:cNvSpPr>
            <a:spLocks noGrp="1"/>
          </p:cNvSpPr>
          <p:nvPr>
            <p:ph type="title"/>
          </p:nvPr>
        </p:nvSpPr>
        <p:spPr>
          <a:xfrm>
            <a:off x="838200" y="365125"/>
            <a:ext cx="10515600" cy="1325563"/>
          </a:xfrm>
        </p:spPr>
        <p:txBody>
          <a:bodyPr/>
          <a:lstStyle/>
          <a:p>
            <a:r>
              <a:rPr lang="en-GB" dirty="0"/>
              <a:t>Gradient Class Activation Map (Grad-CAM)</a:t>
            </a:r>
          </a:p>
        </p:txBody>
      </p:sp>
      <p:sp>
        <p:nvSpPr>
          <p:cNvPr id="3" name="Content Placeholder 2">
            <a:extLst>
              <a:ext uri="{FF2B5EF4-FFF2-40B4-BE49-F238E27FC236}">
                <a16:creationId xmlns:a16="http://schemas.microsoft.com/office/drawing/2014/main" id="{C78D5018-DC15-B969-E662-840673EF2545}"/>
              </a:ext>
            </a:extLst>
          </p:cNvPr>
          <p:cNvSpPr>
            <a:spLocks noGrp="1"/>
          </p:cNvSpPr>
          <p:nvPr>
            <p:ph idx="4294967295"/>
          </p:nvPr>
        </p:nvSpPr>
        <p:spPr>
          <a:xfrm>
            <a:off x="838200" y="2339008"/>
            <a:ext cx="3505200" cy="3786188"/>
          </a:xfrm>
        </p:spPr>
        <p:txBody>
          <a:bodyPr>
            <a:normAutofit/>
          </a:bodyPr>
          <a:lstStyle/>
          <a:p>
            <a:pPr marL="12700">
              <a:spcBef>
                <a:spcPts val="405"/>
              </a:spcBef>
            </a:pPr>
            <a:r>
              <a:rPr lang="en-GB" sz="2000" spc="10" dirty="0">
                <a:latin typeface="Arial"/>
                <a:cs typeface="Arial"/>
              </a:rPr>
              <a:t>An</a:t>
            </a:r>
            <a:r>
              <a:rPr lang="en-GB" sz="2000" spc="55" dirty="0">
                <a:latin typeface="Arial"/>
                <a:cs typeface="Arial"/>
              </a:rPr>
              <a:t> </a:t>
            </a:r>
            <a:r>
              <a:rPr lang="en-GB" sz="2000" spc="-5" dirty="0">
                <a:latin typeface="Arial"/>
                <a:cs typeface="Arial"/>
              </a:rPr>
              <a:t>evolution</a:t>
            </a:r>
            <a:r>
              <a:rPr lang="en-GB" sz="2000" spc="60" dirty="0">
                <a:latin typeface="Arial"/>
                <a:cs typeface="Arial"/>
              </a:rPr>
              <a:t> </a:t>
            </a:r>
            <a:r>
              <a:rPr lang="en-GB" sz="2000" spc="5" dirty="0">
                <a:latin typeface="Arial"/>
                <a:cs typeface="Arial"/>
              </a:rPr>
              <a:t>of</a:t>
            </a:r>
            <a:r>
              <a:rPr lang="en-GB" sz="2000" spc="60" dirty="0">
                <a:latin typeface="Arial"/>
                <a:cs typeface="Arial"/>
              </a:rPr>
              <a:t> </a:t>
            </a:r>
            <a:r>
              <a:rPr lang="en-GB" sz="2000" dirty="0">
                <a:latin typeface="Arial"/>
                <a:cs typeface="Arial"/>
              </a:rPr>
              <a:t>the</a:t>
            </a:r>
            <a:r>
              <a:rPr lang="en-GB" sz="2000" spc="55" dirty="0">
                <a:latin typeface="Arial"/>
                <a:cs typeface="Arial"/>
              </a:rPr>
              <a:t> </a:t>
            </a:r>
            <a:r>
              <a:rPr lang="en-GB" sz="2000" spc="15" dirty="0">
                <a:latin typeface="Arial"/>
                <a:cs typeface="Arial"/>
              </a:rPr>
              <a:t>CAM</a:t>
            </a:r>
            <a:r>
              <a:rPr lang="en-GB" sz="2000" spc="55" dirty="0">
                <a:latin typeface="Arial"/>
                <a:cs typeface="Arial"/>
              </a:rPr>
              <a:t> </a:t>
            </a:r>
            <a:r>
              <a:rPr lang="en-GB" sz="2000" spc="-30" dirty="0">
                <a:latin typeface="Arial"/>
                <a:cs typeface="Arial"/>
              </a:rPr>
              <a:t>is</a:t>
            </a:r>
            <a:r>
              <a:rPr lang="en-GB" sz="2000" spc="60" dirty="0">
                <a:latin typeface="Arial"/>
                <a:cs typeface="Arial"/>
              </a:rPr>
              <a:t> </a:t>
            </a:r>
            <a:r>
              <a:rPr lang="en-GB" sz="2000" dirty="0">
                <a:latin typeface="Arial"/>
                <a:cs typeface="Arial"/>
              </a:rPr>
              <a:t>the</a:t>
            </a:r>
            <a:r>
              <a:rPr lang="en-GB" sz="2000" spc="55" dirty="0">
                <a:latin typeface="Arial"/>
                <a:cs typeface="Arial"/>
              </a:rPr>
              <a:t> </a:t>
            </a:r>
            <a:r>
              <a:rPr lang="en-GB" sz="2000" dirty="0">
                <a:latin typeface="Arial"/>
                <a:cs typeface="Arial"/>
              </a:rPr>
              <a:t>Grad-CAM.</a:t>
            </a:r>
          </a:p>
          <a:p>
            <a:pPr marL="12700">
              <a:spcBef>
                <a:spcPts val="150"/>
              </a:spcBef>
            </a:pPr>
            <a:r>
              <a:rPr lang="en-GB" sz="2000" dirty="0">
                <a:latin typeface="Arial"/>
                <a:cs typeface="Arial"/>
              </a:rPr>
              <a:t>Grad-CAM</a:t>
            </a:r>
            <a:r>
              <a:rPr lang="en-GB" sz="2000" spc="50" dirty="0">
                <a:latin typeface="Arial"/>
                <a:cs typeface="Arial"/>
              </a:rPr>
              <a:t> </a:t>
            </a:r>
            <a:r>
              <a:rPr lang="en-GB" sz="2000" spc="-40" dirty="0">
                <a:latin typeface="Arial"/>
                <a:cs typeface="Arial"/>
              </a:rPr>
              <a:t>does</a:t>
            </a:r>
            <a:r>
              <a:rPr lang="en-GB" sz="2000" spc="55" dirty="0">
                <a:latin typeface="Arial"/>
                <a:cs typeface="Arial"/>
              </a:rPr>
              <a:t> </a:t>
            </a:r>
            <a:r>
              <a:rPr lang="en-GB" sz="2000" spc="15" dirty="0">
                <a:latin typeface="Arial"/>
                <a:cs typeface="Arial"/>
              </a:rPr>
              <a:t>not</a:t>
            </a:r>
            <a:r>
              <a:rPr lang="en-GB" sz="2000" spc="50" dirty="0">
                <a:latin typeface="Arial"/>
                <a:cs typeface="Arial"/>
              </a:rPr>
              <a:t> </a:t>
            </a:r>
            <a:r>
              <a:rPr lang="en-GB" sz="2000" spc="5" dirty="0">
                <a:latin typeface="Arial"/>
                <a:cs typeface="Arial"/>
              </a:rPr>
              <a:t>retrain</a:t>
            </a:r>
            <a:r>
              <a:rPr lang="en-GB" sz="2000" spc="55" dirty="0">
                <a:latin typeface="Arial"/>
                <a:cs typeface="Arial"/>
              </a:rPr>
              <a:t> </a:t>
            </a:r>
            <a:r>
              <a:rPr lang="en-GB" sz="2000" dirty="0">
                <a:latin typeface="Arial"/>
                <a:cs typeface="Arial"/>
              </a:rPr>
              <a:t>the</a:t>
            </a:r>
            <a:r>
              <a:rPr lang="en-GB" sz="2000" spc="55" dirty="0">
                <a:latin typeface="Arial"/>
                <a:cs typeface="Arial"/>
              </a:rPr>
              <a:t> </a:t>
            </a:r>
            <a:r>
              <a:rPr lang="en-GB" sz="2000" spc="-10" dirty="0">
                <a:latin typeface="Arial"/>
                <a:cs typeface="Arial"/>
              </a:rPr>
              <a:t>network.</a:t>
            </a:r>
            <a:endParaRPr lang="en-GB" sz="2000" dirty="0">
              <a:latin typeface="Arial"/>
              <a:cs typeface="Arial"/>
            </a:endParaRPr>
          </a:p>
          <a:p>
            <a:pPr marL="469900" marR="5080" lvl="1">
              <a:spcBef>
                <a:spcPts val="190"/>
              </a:spcBef>
            </a:pPr>
            <a:endParaRPr lang="en-GB" sz="2000" spc="15" dirty="0">
              <a:latin typeface="Arial"/>
              <a:cs typeface="Arial"/>
            </a:endParaRPr>
          </a:p>
          <a:p>
            <a:pPr marL="12700" marR="5080">
              <a:spcBef>
                <a:spcPts val="190"/>
              </a:spcBef>
            </a:pPr>
            <a:r>
              <a:rPr lang="en-GB" sz="2000" spc="15" dirty="0">
                <a:latin typeface="Arial"/>
                <a:cs typeface="Arial"/>
              </a:rPr>
              <a:t>Grad-CAM’s explanations can suffer from gradient problems.</a:t>
            </a:r>
          </a:p>
        </p:txBody>
      </p:sp>
      <p:pic>
        <p:nvPicPr>
          <p:cNvPr id="4" name="object 3" descr="Diagram&#10;&#10;Description automatically generated">
            <a:extLst>
              <a:ext uri="{FF2B5EF4-FFF2-40B4-BE49-F238E27FC236}">
                <a16:creationId xmlns:a16="http://schemas.microsoft.com/office/drawing/2014/main" id="{A4DF3271-862E-3E7B-B8AA-9725520D43DF}"/>
              </a:ext>
            </a:extLst>
          </p:cNvPr>
          <p:cNvPicPr/>
          <p:nvPr/>
        </p:nvPicPr>
        <p:blipFill>
          <a:blip r:embed="rId2" cstate="print"/>
          <a:stretch>
            <a:fillRect/>
          </a:stretch>
        </p:blipFill>
        <p:spPr>
          <a:xfrm>
            <a:off x="5405862" y="1990055"/>
            <a:ext cx="6019331" cy="2874644"/>
          </a:xfrm>
          <a:prstGeom prst="rect">
            <a:avLst/>
          </a:prstGeom>
          <a:effectLst/>
        </p:spPr>
      </p:pic>
    </p:spTree>
    <p:extLst>
      <p:ext uri="{BB962C8B-B14F-4D97-AF65-F5344CB8AC3E}">
        <p14:creationId xmlns:p14="http://schemas.microsoft.com/office/powerpoint/2010/main" val="463871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9494-9CE2-E148-B104-2C073B31DD1A}"/>
              </a:ext>
            </a:extLst>
          </p:cNvPr>
          <p:cNvSpPr>
            <a:spLocks noGrp="1"/>
          </p:cNvSpPr>
          <p:nvPr>
            <p:ph type="title"/>
          </p:nvPr>
        </p:nvSpPr>
        <p:spPr>
          <a:xfrm>
            <a:off x="838200" y="365125"/>
            <a:ext cx="10515600" cy="1006475"/>
          </a:xfrm>
        </p:spPr>
        <p:txBody>
          <a:bodyPr anchor="b">
            <a:normAutofit/>
          </a:bodyPr>
          <a:lstStyle/>
          <a:p>
            <a:r>
              <a:rPr lang="en-US" dirty="0"/>
              <a:t>Smooth Gradient</a:t>
            </a:r>
            <a:endParaRPr lang="en-GB" dirty="0"/>
          </a:p>
        </p:txBody>
      </p:sp>
      <p:sp>
        <p:nvSpPr>
          <p:cNvPr id="3" name="Content Placeholder 2">
            <a:extLst>
              <a:ext uri="{FF2B5EF4-FFF2-40B4-BE49-F238E27FC236}">
                <a16:creationId xmlns:a16="http://schemas.microsoft.com/office/drawing/2014/main" id="{04000FAF-E998-E219-59C0-44A186A45622}"/>
              </a:ext>
            </a:extLst>
          </p:cNvPr>
          <p:cNvSpPr>
            <a:spLocks noGrp="1"/>
          </p:cNvSpPr>
          <p:nvPr>
            <p:ph idx="1"/>
          </p:nvPr>
        </p:nvSpPr>
        <p:spPr>
          <a:xfrm>
            <a:off x="838200" y="1825625"/>
            <a:ext cx="10515600" cy="4351338"/>
          </a:xfrm>
        </p:spPr>
        <p:txBody>
          <a:bodyPr anchor="t">
            <a:normAutofit/>
          </a:bodyPr>
          <a:lstStyle/>
          <a:p>
            <a:r>
              <a:rPr lang="en-GB" dirty="0"/>
              <a:t>A generic method</a:t>
            </a:r>
          </a:p>
          <a:p>
            <a:pPr lvl="1"/>
            <a:r>
              <a:rPr lang="en-GB" dirty="0"/>
              <a:t>Noise Addition: Generate multiple versions of the target image by adding Gaussian noise.</a:t>
            </a:r>
          </a:p>
          <a:p>
            <a:pPr lvl="1"/>
            <a:r>
              <a:rPr lang="en-GB" dirty="0"/>
              <a:t>Pixel Attribution: Create pixel attribution maps for each noisy image.</a:t>
            </a:r>
          </a:p>
          <a:p>
            <a:pPr lvl="1"/>
            <a:r>
              <a:rPr lang="en-GB" dirty="0"/>
              <a:t>Averaging: Average these maps to produce a smoother, less noisy gradient visualization.</a:t>
            </a:r>
          </a:p>
          <a:p>
            <a:r>
              <a:rPr lang="en-GB" dirty="0"/>
              <a:t>Derivatives in neural networks can be noisy due to small-scale fluctuations.</a:t>
            </a:r>
          </a:p>
          <a:p>
            <a:r>
              <a:rPr lang="en-GB" dirty="0"/>
              <a:t>Averaging over several noisy samples reduces these fluctuations, leading to clearer insights.</a:t>
            </a:r>
          </a:p>
          <a:p>
            <a:endParaRPr lang="en-GB" dirty="0"/>
          </a:p>
        </p:txBody>
      </p:sp>
      <p:pic>
        <p:nvPicPr>
          <p:cNvPr id="7170" name="Picture 2">
            <a:extLst>
              <a:ext uri="{FF2B5EF4-FFF2-40B4-BE49-F238E27FC236}">
                <a16:creationId xmlns:a16="http://schemas.microsoft.com/office/drawing/2014/main" id="{E7118A84-8D05-0A7A-A74E-C87AA7439B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030139"/>
            <a:ext cx="5458968" cy="279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9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E732-1AC4-862A-1E80-4325B98B77F6}"/>
              </a:ext>
            </a:extLst>
          </p:cNvPr>
          <p:cNvSpPr>
            <a:spLocks noGrp="1"/>
          </p:cNvSpPr>
          <p:nvPr>
            <p:ph type="title"/>
          </p:nvPr>
        </p:nvSpPr>
        <p:spPr>
          <a:xfrm>
            <a:off x="902606" y="0"/>
            <a:ext cx="5193394" cy="1929384"/>
          </a:xfrm>
        </p:spPr>
        <p:txBody>
          <a:bodyPr anchor="ctr">
            <a:normAutofit/>
          </a:bodyPr>
          <a:lstStyle/>
          <a:p>
            <a:r>
              <a:rPr lang="en-US" dirty="0"/>
              <a:t>Can we trust these explanations?</a:t>
            </a:r>
            <a:endParaRPr lang="en-GB" dirty="0"/>
          </a:p>
        </p:txBody>
      </p:sp>
      <p:sp>
        <p:nvSpPr>
          <p:cNvPr id="3" name="Content Placeholder 2">
            <a:extLst>
              <a:ext uri="{FF2B5EF4-FFF2-40B4-BE49-F238E27FC236}">
                <a16:creationId xmlns:a16="http://schemas.microsoft.com/office/drawing/2014/main" id="{C3F93D33-5F67-9968-DFA0-F363F5EFCB09}"/>
              </a:ext>
            </a:extLst>
          </p:cNvPr>
          <p:cNvSpPr>
            <a:spLocks noGrp="1"/>
          </p:cNvSpPr>
          <p:nvPr>
            <p:ph idx="1"/>
          </p:nvPr>
        </p:nvSpPr>
        <p:spPr>
          <a:xfrm>
            <a:off x="5541263" y="457200"/>
            <a:ext cx="6007608" cy="1929384"/>
          </a:xfrm>
        </p:spPr>
        <p:txBody>
          <a:bodyPr anchor="ctr">
            <a:normAutofit/>
          </a:bodyPr>
          <a:lstStyle/>
          <a:p>
            <a:pPr algn="l">
              <a:buFont typeface="Arial" panose="020B0604020202020204" pitchFamily="34" charset="0"/>
              <a:buChar char="•"/>
            </a:pPr>
            <a:r>
              <a:rPr lang="en-GB" sz="1600" b="0" i="0" dirty="0">
                <a:solidFill>
                  <a:srgbClr val="0D0D0D"/>
                </a:solidFill>
                <a:effectLst/>
                <a:latin typeface="Söhne"/>
              </a:rPr>
              <a:t>Image on the left classified as “Greyhound” with a probability of 35%.</a:t>
            </a:r>
          </a:p>
          <a:p>
            <a:pPr algn="l">
              <a:buFont typeface="Arial" panose="020B0604020202020204" pitchFamily="34" charset="0"/>
              <a:buChar char="•"/>
            </a:pPr>
            <a:r>
              <a:rPr lang="en-GB" sz="1600" dirty="0">
                <a:solidFill>
                  <a:srgbClr val="0D0D0D"/>
                </a:solidFill>
                <a:latin typeface="Söhne"/>
              </a:rPr>
              <a:t>The middle image Correctly identified as “Soup Bowl” with a probability of 50%.</a:t>
            </a:r>
          </a:p>
          <a:p>
            <a:pPr algn="l">
              <a:buFont typeface="Arial" panose="020B0604020202020204" pitchFamily="34" charset="0"/>
              <a:buChar char="•"/>
            </a:pPr>
            <a:r>
              <a:rPr lang="en-GB" sz="1600" dirty="0">
                <a:solidFill>
                  <a:srgbClr val="0D0D0D"/>
                </a:solidFill>
                <a:latin typeface="Söhne"/>
              </a:rPr>
              <a:t>The right image incorrectly classified as “Eel” with a high probability of 70%.</a:t>
            </a:r>
          </a:p>
        </p:txBody>
      </p:sp>
      <p:pic>
        <p:nvPicPr>
          <p:cNvPr id="8196" name="Picture 4" descr="Pixel attributions or saliency maps for the Vanilla Gradient method, SmoothGrad and Grad-CAM.">
            <a:extLst>
              <a:ext uri="{FF2B5EF4-FFF2-40B4-BE49-F238E27FC236}">
                <a16:creationId xmlns:a16="http://schemas.microsoft.com/office/drawing/2014/main" id="{6EBDD448-FFE3-EBD7-95E2-E72E826402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0829" y="2569464"/>
            <a:ext cx="4419142" cy="367893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s of a dog classified as greyhound, a ramen soup classified as soup bowl, and an octopus classified as eel.">
            <a:extLst>
              <a:ext uri="{FF2B5EF4-FFF2-40B4-BE49-F238E27FC236}">
                <a16:creationId xmlns:a16="http://schemas.microsoft.com/office/drawing/2014/main" id="{EF909548-C86C-C7EB-1F08-5A54D3AE4FB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4496" y="3404166"/>
            <a:ext cx="5468112" cy="200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153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descr="503gif503503_defgradfunc2var">
            <a:extLst>
              <a:ext uri="{FF2B5EF4-FFF2-40B4-BE49-F238E27FC236}">
                <a16:creationId xmlns:a16="http://schemas.microsoft.com/office/drawing/2014/main" id="{79A318E4-3EE5-064A-4D18-92195D8D2589}"/>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2" y="678113"/>
            <a:ext cx="5426764" cy="21924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 descr="505gif505505_theorem13-10">
            <a:extLst>
              <a:ext uri="{FF2B5EF4-FFF2-40B4-BE49-F238E27FC236}">
                <a16:creationId xmlns:a16="http://schemas.microsoft.com/office/drawing/2014/main" id="{D931CF4C-2CCE-DE18-5AB4-FC048973820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1" y="4251629"/>
            <a:ext cx="5426764" cy="15194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descr="504gif504504_figure13-48">
            <a:extLst>
              <a:ext uri="{FF2B5EF4-FFF2-40B4-BE49-F238E27FC236}">
                <a16:creationId xmlns:a16="http://schemas.microsoft.com/office/drawing/2014/main" id="{3F859624-33BE-532E-2F1A-D66F1D4EFFF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8034" y="692154"/>
            <a:ext cx="5426764" cy="53290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A963A-FD35-5FDA-8051-B71A82A7095B}"/>
              </a:ext>
            </a:extLst>
          </p:cNvPr>
          <p:cNvSpPr>
            <a:spLocks noGrp="1"/>
          </p:cNvSpPr>
          <p:nvPr>
            <p:ph type="title"/>
          </p:nvPr>
        </p:nvSpPr>
        <p:spPr>
          <a:xfrm>
            <a:off x="838200" y="365125"/>
            <a:ext cx="10515600" cy="1325563"/>
          </a:xfrm>
        </p:spPr>
        <p:txBody>
          <a:bodyPr anchor="ctr">
            <a:normAutofit/>
          </a:bodyPr>
          <a:lstStyle/>
          <a:p>
            <a:r>
              <a:rPr lang="en-GB" spc="-45"/>
              <a:t>Concept Activation Vectors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E80593-24CE-A1C2-D823-975927A1DF90}"/>
                  </a:ext>
                </a:extLst>
              </p:cNvPr>
              <p:cNvSpPr>
                <a:spLocks noGrp="1"/>
              </p:cNvSpPr>
              <p:nvPr>
                <p:ph sz="half" idx="1"/>
              </p:nvPr>
            </p:nvSpPr>
            <p:spPr>
              <a:xfrm>
                <a:off x="838200" y="1825625"/>
                <a:ext cx="5181600" cy="4351338"/>
              </a:xfrm>
            </p:spPr>
            <p:txBody>
              <a:bodyPr>
                <a:normAutofit/>
              </a:bodyPr>
              <a:lstStyle/>
              <a:p>
                <a:r>
                  <a:rPr lang="en-GB" b="0" i="0">
                    <a:effectLst/>
                  </a:rPr>
                  <a:t>mapping data to human interpretable concepts via vectors.</a:t>
                </a:r>
              </a:p>
              <a:p>
                <a:r>
                  <a:rPr lang="en-GB" b="0" i="0">
                    <a:effectLst/>
                  </a:rPr>
                  <a:t>For features/pixels</a:t>
                </a:r>
              </a:p>
              <a:p>
                <a:pPr marL="0" indent="0">
                  <a:buNone/>
                </a:pPr>
                <a14:m>
                  <m:oMathPara xmlns:m="http://schemas.openxmlformats.org/officeDocument/2006/math">
                    <m:oMathParaPr>
                      <m:jc m:val="centerGroup"/>
                    </m:oMathParaPr>
                    <m:oMath xmlns:m="http://schemas.openxmlformats.org/officeDocument/2006/math">
                      <m:f>
                        <m:fPr>
                          <m:ctrlPr>
                            <a:rPr lang="en-US" b="0" i="1">
                              <a:effectLst/>
                              <a:latin typeface="Cambria Math" panose="02040503050406030204" pitchFamily="18" charset="0"/>
                            </a:rPr>
                          </m:ctrlPr>
                        </m:fPr>
                        <m:num>
                          <m:r>
                            <a:rPr lang="en-US" b="0" i="1">
                              <a:effectLst/>
                              <a:latin typeface="Cambria Math" panose="02040503050406030204" pitchFamily="18" charset="0"/>
                            </a:rPr>
                            <m:t>𝜕</m:t>
                          </m:r>
                          <m:sSub>
                            <m:sSubPr>
                              <m:ctrlPr>
                                <a:rPr lang="en-US" b="0" i="1">
                                  <a:effectLst/>
                                  <a:latin typeface="Cambria Math" panose="02040503050406030204" pitchFamily="18" charset="0"/>
                                </a:rPr>
                              </m:ctrlPr>
                            </m:sSubPr>
                            <m:e>
                              <m:r>
                                <a:rPr lang="en-US" b="0" i="1">
                                  <a:effectLst/>
                                  <a:latin typeface="Cambria Math" panose="02040503050406030204" pitchFamily="18" charset="0"/>
                                </a:rPr>
                                <m:t>h</m:t>
                              </m:r>
                            </m:e>
                            <m:sub>
                              <m:r>
                                <a:rPr lang="en-US" b="0" i="1">
                                  <a:effectLst/>
                                  <a:latin typeface="Cambria Math" panose="02040503050406030204" pitchFamily="18" charset="0"/>
                                </a:rPr>
                                <m:t>𝑘</m:t>
                              </m:r>
                            </m:sub>
                          </m:sSub>
                          <m:d>
                            <m:dPr>
                              <m:ctrlPr>
                                <a:rPr lang="en-US" b="0" i="1">
                                  <a:effectLst/>
                                  <a:latin typeface="Cambria Math" panose="02040503050406030204" pitchFamily="18" charset="0"/>
                                </a:rPr>
                              </m:ctrlPr>
                            </m:dPr>
                            <m:e>
                              <m:r>
                                <a:rPr lang="en-US" b="0" i="1">
                                  <a:effectLst/>
                                  <a:latin typeface="Cambria Math" panose="02040503050406030204" pitchFamily="18" charset="0"/>
                                </a:rPr>
                                <m:t>𝑥</m:t>
                              </m:r>
                            </m:e>
                          </m:d>
                        </m:num>
                        <m:den>
                          <m:r>
                            <a:rPr lang="en-US" b="0" i="1">
                              <a:effectLst/>
                              <a:latin typeface="Cambria Math" panose="02040503050406030204" pitchFamily="18" charset="0"/>
                            </a:rPr>
                            <m:t>𝜕</m:t>
                          </m:r>
                          <m:sSub>
                            <m:sSubPr>
                              <m:ctrlPr>
                                <a:rPr lang="en-US" b="0" i="1">
                                  <a:effectLst/>
                                  <a:latin typeface="Cambria Math" panose="02040503050406030204" pitchFamily="18" charset="0"/>
                                </a:rPr>
                              </m:ctrlPr>
                            </m:sSubPr>
                            <m:e>
                              <m:r>
                                <a:rPr lang="en-US" b="0" i="1">
                                  <a:effectLst/>
                                  <a:latin typeface="Cambria Math" panose="02040503050406030204" pitchFamily="18" charset="0"/>
                                </a:rPr>
                                <m:t>𝑥</m:t>
                              </m:r>
                            </m:e>
                            <m:sub>
                              <m:r>
                                <a:rPr lang="en-US" b="0" i="1">
                                  <a:effectLst/>
                                  <a:latin typeface="Cambria Math" panose="02040503050406030204" pitchFamily="18" charset="0"/>
                                </a:rPr>
                                <m:t>𝑎</m:t>
                              </m:r>
                              <m:r>
                                <a:rPr lang="en-US" b="0" i="1">
                                  <a:effectLst/>
                                  <a:latin typeface="Cambria Math" panose="02040503050406030204" pitchFamily="18" charset="0"/>
                                </a:rPr>
                                <m:t>,</m:t>
                              </m:r>
                              <m:r>
                                <a:rPr lang="en-US" b="0" i="1">
                                  <a:effectLst/>
                                  <a:latin typeface="Cambria Math" panose="02040503050406030204" pitchFamily="18" charset="0"/>
                                </a:rPr>
                                <m:t>𝑏</m:t>
                              </m:r>
                            </m:sub>
                          </m:sSub>
                        </m:den>
                      </m:f>
                    </m:oMath>
                  </m:oMathPara>
                </a14:m>
                <a:endParaRPr lang="en-US" b="0" i="0">
                  <a:effectLst/>
                </a:endParaRPr>
              </a:p>
              <a:p>
                <a14:m>
                  <m:oMath xmlns:m="http://schemas.openxmlformats.org/officeDocument/2006/math">
                    <m:sSubSup>
                      <m:sSubSupPr>
                        <m:ctrlPr>
                          <a:rPr lang="en-US" b="0" i="1">
                            <a:effectLst/>
                            <a:latin typeface="Cambria Math" panose="02040503050406030204" pitchFamily="18" charset="0"/>
                          </a:rPr>
                        </m:ctrlPr>
                      </m:sSubSupPr>
                      <m:e>
                        <m:r>
                          <a:rPr lang="en-US" b="0" i="1">
                            <a:effectLst/>
                            <a:latin typeface="Cambria Math" panose="02040503050406030204" pitchFamily="18" charset="0"/>
                          </a:rPr>
                          <m:t>𝑣</m:t>
                        </m:r>
                      </m:e>
                      <m:sub>
                        <m:r>
                          <a:rPr lang="en-US" b="0" i="1">
                            <a:effectLst/>
                            <a:latin typeface="Cambria Math" panose="02040503050406030204" pitchFamily="18" charset="0"/>
                          </a:rPr>
                          <m:t>𝐶</m:t>
                        </m:r>
                      </m:sub>
                      <m:sup>
                        <m:r>
                          <a:rPr lang="en-US" b="0" i="1">
                            <a:effectLst/>
                            <a:latin typeface="Cambria Math" panose="02040503050406030204" pitchFamily="18" charset="0"/>
                          </a:rPr>
                          <m:t>𝑙</m:t>
                        </m:r>
                      </m:sup>
                    </m:sSubSup>
                    <m:r>
                      <a:rPr lang="en-US" b="0" i="1">
                        <a:effectLst/>
                        <a:latin typeface="Cambria Math" panose="02040503050406030204" pitchFamily="18" charset="0"/>
                      </a:rPr>
                      <m:t>∈</m:t>
                    </m:r>
                    <m:sSup>
                      <m:sSupPr>
                        <m:ctrlPr>
                          <a:rPr lang="en-US" b="0" i="1">
                            <a:effectLst/>
                            <a:latin typeface="Cambria Math" panose="02040503050406030204" pitchFamily="18" charset="0"/>
                          </a:rPr>
                        </m:ctrlPr>
                      </m:sSupPr>
                      <m:e>
                        <m:r>
                          <a:rPr lang="en-US" b="0" i="1">
                            <a:effectLst/>
                            <a:latin typeface="Cambria Math" panose="02040503050406030204" pitchFamily="18" charset="0"/>
                          </a:rPr>
                          <m:t>ℜ</m:t>
                        </m:r>
                      </m:e>
                      <m:sup>
                        <m:r>
                          <a:rPr lang="en-US" b="0" i="1">
                            <a:effectLst/>
                            <a:latin typeface="Cambria Math" panose="02040503050406030204" pitchFamily="18" charset="0"/>
                          </a:rPr>
                          <m:t>𝑚</m:t>
                        </m:r>
                      </m:sup>
                    </m:sSup>
                  </m:oMath>
                </a14:m>
                <a:r>
                  <a:rPr lang="en-US" b="0" i="0">
                    <a:effectLst/>
                  </a:rPr>
                  <a:t> unit CAV for concept </a:t>
                </a:r>
                <a14:m>
                  <m:oMath xmlns:m="http://schemas.openxmlformats.org/officeDocument/2006/math">
                    <m:r>
                      <a:rPr lang="en-US" b="0" i="1">
                        <a:effectLst/>
                        <a:latin typeface="Cambria Math" panose="02040503050406030204" pitchFamily="18" charset="0"/>
                      </a:rPr>
                      <m:t>𝐶</m:t>
                    </m:r>
                  </m:oMath>
                </a14:m>
                <a:r>
                  <a:rPr lang="en-US" b="0" i="0">
                    <a:effectLst/>
                  </a:rPr>
                  <a:t> in layer </a:t>
                </a:r>
                <a14:m>
                  <m:oMath xmlns:m="http://schemas.openxmlformats.org/officeDocument/2006/math">
                    <m:r>
                      <a:rPr lang="en-US" b="0" i="1">
                        <a:effectLst/>
                        <a:latin typeface="Cambria Math" panose="02040503050406030204" pitchFamily="18" charset="0"/>
                      </a:rPr>
                      <m:t>𝑙</m:t>
                    </m:r>
                  </m:oMath>
                </a14:m>
                <a:r>
                  <a:rPr lang="en-US" b="0" i="0">
                    <a:effectLst/>
                  </a:rPr>
                  <a:t>, </a:t>
                </a:r>
                <a14:m>
                  <m:oMath xmlns:m="http://schemas.openxmlformats.org/officeDocument/2006/math">
                    <m:sSub>
                      <m:sSubPr>
                        <m:ctrlPr>
                          <a:rPr lang="en-US" b="0" i="1">
                            <a:effectLst/>
                            <a:latin typeface="Cambria Math" panose="02040503050406030204" pitchFamily="18" charset="0"/>
                          </a:rPr>
                        </m:ctrlPr>
                      </m:sSubPr>
                      <m:e>
                        <m:r>
                          <a:rPr lang="en-US" b="0" i="1">
                            <a:effectLst/>
                            <a:latin typeface="Cambria Math" panose="02040503050406030204" pitchFamily="18" charset="0"/>
                          </a:rPr>
                          <m:t>𝑓</m:t>
                        </m:r>
                      </m:e>
                      <m:sub>
                        <m:r>
                          <a:rPr lang="en-US" b="0" i="1">
                            <a:effectLst/>
                            <a:latin typeface="Cambria Math" panose="02040503050406030204" pitchFamily="18" charset="0"/>
                          </a:rPr>
                          <m:t>𝑙</m:t>
                        </m:r>
                      </m:sub>
                    </m:sSub>
                    <m:r>
                      <a:rPr lang="en-US" b="0" i="1">
                        <a:effectLst/>
                        <a:latin typeface="Cambria Math" panose="02040503050406030204" pitchFamily="18" charset="0"/>
                      </a:rPr>
                      <m:t>(</m:t>
                    </m:r>
                    <m:r>
                      <a:rPr lang="en-US" b="0" i="1">
                        <a:effectLst/>
                        <a:latin typeface="Cambria Math" panose="02040503050406030204" pitchFamily="18" charset="0"/>
                      </a:rPr>
                      <m:t>𝑥</m:t>
                    </m:r>
                    <m:r>
                      <a:rPr lang="en-US" b="0" i="1">
                        <a:effectLst/>
                        <a:latin typeface="Cambria Math" panose="02040503050406030204" pitchFamily="18" charset="0"/>
                      </a:rPr>
                      <m:t>)</m:t>
                    </m:r>
                  </m:oMath>
                </a14:m>
                <a:r>
                  <a:rPr lang="en-US" b="0" i="0">
                    <a:effectLst/>
                  </a:rPr>
                  <a:t> the activation for input </a:t>
                </a:r>
                <a14:m>
                  <m:oMath xmlns:m="http://schemas.openxmlformats.org/officeDocument/2006/math">
                    <m:r>
                      <a:rPr lang="en-US" b="0" i="1">
                        <a:effectLst/>
                        <a:latin typeface="Cambria Math" panose="02040503050406030204" pitchFamily="18" charset="0"/>
                      </a:rPr>
                      <m:t>𝑥</m:t>
                    </m:r>
                  </m:oMath>
                </a14:m>
                <a:r>
                  <a:rPr lang="en-US" b="0" i="0">
                    <a:effectLst/>
                  </a:rPr>
                  <a:t> at layer </a:t>
                </a:r>
                <a14:m>
                  <m:oMath xmlns:m="http://schemas.openxmlformats.org/officeDocument/2006/math">
                    <m:r>
                      <a:rPr lang="en-US" b="0" i="1">
                        <a:effectLst/>
                        <a:latin typeface="Cambria Math" panose="02040503050406030204" pitchFamily="18" charset="0"/>
                      </a:rPr>
                      <m:t>𝑙</m:t>
                    </m:r>
                  </m:oMath>
                </a14:m>
                <a:endParaRPr lang="en-US" b="0" i="0">
                  <a:effectLst/>
                </a:endParaRPr>
              </a:p>
              <a:p>
                <a:pPr marL="0" indent="0">
                  <a:buNone/>
                </a:pPr>
                <a14:m>
                  <m:oMathPara xmlns:m="http://schemas.openxmlformats.org/officeDocument/2006/math">
                    <m:oMathParaPr>
                      <m:jc m:val="centerGroup"/>
                    </m:oMathParaPr>
                    <m:oMath xmlns:m="http://schemas.openxmlformats.org/officeDocument/2006/math">
                      <m:sSub>
                        <m:sSubPr>
                          <m:ctrlPr>
                            <a:rPr lang="en-US" b="0" i="1">
                              <a:effectLst/>
                              <a:latin typeface="Cambria Math" panose="02040503050406030204" pitchFamily="18" charset="0"/>
                            </a:rPr>
                          </m:ctrlPr>
                        </m:sSubPr>
                        <m:e>
                          <m:r>
                            <a:rPr lang="en-US" b="0" i="1">
                              <a:effectLst/>
                              <a:latin typeface="Cambria Math" panose="02040503050406030204" pitchFamily="18" charset="0"/>
                            </a:rPr>
                            <m:t>𝑆</m:t>
                          </m:r>
                        </m:e>
                        <m:sub>
                          <m:r>
                            <a:rPr lang="en-US" b="0" i="1">
                              <a:effectLst/>
                              <a:latin typeface="Cambria Math" panose="02040503050406030204" pitchFamily="18" charset="0"/>
                            </a:rPr>
                            <m:t>𝐶</m:t>
                          </m:r>
                          <m:r>
                            <a:rPr lang="en-US" b="0" i="1">
                              <a:effectLst/>
                              <a:latin typeface="Cambria Math" panose="02040503050406030204" pitchFamily="18" charset="0"/>
                            </a:rPr>
                            <m:t>,</m:t>
                          </m:r>
                          <m:r>
                            <a:rPr lang="en-US" b="0" i="1">
                              <a:effectLst/>
                              <a:latin typeface="Cambria Math" panose="02040503050406030204" pitchFamily="18" charset="0"/>
                            </a:rPr>
                            <m:t>𝑘</m:t>
                          </m:r>
                          <m:r>
                            <a:rPr lang="en-US" b="0" i="1">
                              <a:effectLst/>
                              <a:latin typeface="Cambria Math" panose="02040503050406030204" pitchFamily="18" charset="0"/>
                            </a:rPr>
                            <m:t>,</m:t>
                          </m:r>
                          <m:r>
                            <a:rPr lang="en-US" b="0" i="1">
                              <a:effectLst/>
                              <a:latin typeface="Cambria Math" panose="02040503050406030204" pitchFamily="18" charset="0"/>
                            </a:rPr>
                            <m:t>𝑙</m:t>
                          </m:r>
                        </m:sub>
                      </m:sSub>
                      <m:d>
                        <m:dPr>
                          <m:ctrlPr>
                            <a:rPr lang="en-US" b="0" i="1">
                              <a:effectLst/>
                              <a:latin typeface="Cambria Math" panose="02040503050406030204" pitchFamily="18" charset="0"/>
                            </a:rPr>
                          </m:ctrlPr>
                        </m:dPr>
                        <m:e>
                          <m:r>
                            <a:rPr lang="en-US" b="0" i="1">
                              <a:effectLst/>
                              <a:latin typeface="Cambria Math" panose="02040503050406030204" pitchFamily="18" charset="0"/>
                            </a:rPr>
                            <m:t>𝑥</m:t>
                          </m:r>
                        </m:e>
                      </m:d>
                      <m:r>
                        <a:rPr lang="en-US" b="0" i="1">
                          <a:effectLst/>
                          <a:latin typeface="Cambria Math" panose="02040503050406030204" pitchFamily="18" charset="0"/>
                        </a:rPr>
                        <m:t>=</m:t>
                      </m:r>
                      <m:r>
                        <m:rPr>
                          <m:sty m:val="p"/>
                        </m:rPr>
                        <a:rPr lang="en-US" b="0" i="0">
                          <a:effectLst/>
                          <a:latin typeface="Cambria Math" panose="02040503050406030204" pitchFamily="18" charset="0"/>
                        </a:rPr>
                        <m:t>∇</m:t>
                      </m:r>
                      <m:sSub>
                        <m:sSubPr>
                          <m:ctrlPr>
                            <a:rPr lang="en-US" b="0" i="1">
                              <a:effectLst/>
                              <a:latin typeface="Cambria Math" panose="02040503050406030204" pitchFamily="18" charset="0"/>
                            </a:rPr>
                          </m:ctrlPr>
                        </m:sSubPr>
                        <m:e>
                          <m:r>
                            <a:rPr lang="en-US" b="0" i="1">
                              <a:effectLst/>
                              <a:latin typeface="Cambria Math" panose="02040503050406030204" pitchFamily="18" charset="0"/>
                            </a:rPr>
                            <m:t>h</m:t>
                          </m:r>
                        </m:e>
                        <m:sub>
                          <m:r>
                            <a:rPr lang="en-US" b="0" i="1">
                              <a:effectLst/>
                              <a:latin typeface="Cambria Math" panose="02040503050406030204" pitchFamily="18" charset="0"/>
                            </a:rPr>
                            <m:t>𝑙</m:t>
                          </m:r>
                          <m:r>
                            <a:rPr lang="en-US" b="0" i="1">
                              <a:effectLst/>
                              <a:latin typeface="Cambria Math" panose="02040503050406030204" pitchFamily="18" charset="0"/>
                            </a:rPr>
                            <m:t>,</m:t>
                          </m:r>
                          <m:r>
                            <a:rPr lang="en-US" b="0" i="1">
                              <a:effectLst/>
                              <a:latin typeface="Cambria Math" panose="02040503050406030204" pitchFamily="18" charset="0"/>
                            </a:rPr>
                            <m:t>𝑘</m:t>
                          </m:r>
                        </m:sub>
                      </m:sSub>
                      <m:d>
                        <m:dPr>
                          <m:ctrlPr>
                            <a:rPr lang="en-US" b="0" i="1">
                              <a:effectLst/>
                              <a:latin typeface="Cambria Math" panose="02040503050406030204" pitchFamily="18" charset="0"/>
                            </a:rPr>
                          </m:ctrlPr>
                        </m:dPr>
                        <m:e>
                          <m:sSub>
                            <m:sSubPr>
                              <m:ctrlPr>
                                <a:rPr lang="en-US" b="0" i="1">
                                  <a:effectLst/>
                                  <a:latin typeface="Cambria Math" panose="02040503050406030204" pitchFamily="18" charset="0"/>
                                </a:rPr>
                              </m:ctrlPr>
                            </m:sSubPr>
                            <m:e>
                              <m:r>
                                <a:rPr lang="en-US" b="0" i="1">
                                  <a:effectLst/>
                                  <a:latin typeface="Cambria Math" panose="02040503050406030204" pitchFamily="18" charset="0"/>
                                </a:rPr>
                                <m:t>𝑓</m:t>
                              </m:r>
                            </m:e>
                            <m:sub>
                              <m:r>
                                <a:rPr lang="en-US" b="0" i="1">
                                  <a:effectLst/>
                                  <a:latin typeface="Cambria Math" panose="02040503050406030204" pitchFamily="18" charset="0"/>
                                </a:rPr>
                                <m:t>𝑙</m:t>
                              </m:r>
                            </m:sub>
                          </m:sSub>
                          <m:d>
                            <m:dPr>
                              <m:ctrlPr>
                                <a:rPr lang="en-US" b="0" i="1">
                                  <a:effectLst/>
                                  <a:latin typeface="Cambria Math" panose="02040503050406030204" pitchFamily="18" charset="0"/>
                                </a:rPr>
                              </m:ctrlPr>
                            </m:dPr>
                            <m:e>
                              <m:r>
                                <a:rPr lang="en-US" b="0" i="1">
                                  <a:effectLst/>
                                  <a:latin typeface="Cambria Math" panose="02040503050406030204" pitchFamily="18" charset="0"/>
                                </a:rPr>
                                <m:t>𝑥</m:t>
                              </m:r>
                            </m:e>
                          </m:d>
                        </m:e>
                      </m:d>
                      <m:r>
                        <a:rPr lang="en-US" b="0" i="1">
                          <a:effectLst/>
                          <a:latin typeface="Cambria Math" panose="02040503050406030204" pitchFamily="18" charset="0"/>
                        </a:rPr>
                        <m:t> </m:t>
                      </m:r>
                      <m:r>
                        <a:rPr lang="en-US" b="1" i="1">
                          <a:effectLst/>
                          <a:latin typeface="Cambria Math" panose="02040503050406030204" pitchFamily="18" charset="0"/>
                        </a:rPr>
                        <m:t>.</m:t>
                      </m:r>
                      <m:r>
                        <a:rPr lang="en-US" b="0" i="1">
                          <a:effectLst/>
                          <a:latin typeface="Cambria Math" panose="02040503050406030204" pitchFamily="18" charset="0"/>
                        </a:rPr>
                        <m:t> </m:t>
                      </m:r>
                      <m:sSubSup>
                        <m:sSubSupPr>
                          <m:ctrlPr>
                            <a:rPr lang="en-US" b="0" i="1">
                              <a:effectLst/>
                              <a:latin typeface="Cambria Math" panose="02040503050406030204" pitchFamily="18" charset="0"/>
                            </a:rPr>
                          </m:ctrlPr>
                        </m:sSubSupPr>
                        <m:e>
                          <m:r>
                            <a:rPr lang="en-US" b="0" i="1">
                              <a:effectLst/>
                              <a:latin typeface="Cambria Math" panose="02040503050406030204" pitchFamily="18" charset="0"/>
                            </a:rPr>
                            <m:t>𝑣</m:t>
                          </m:r>
                        </m:e>
                        <m:sub>
                          <m:r>
                            <a:rPr lang="en-US" b="0" i="1">
                              <a:effectLst/>
                              <a:latin typeface="Cambria Math" panose="02040503050406030204" pitchFamily="18" charset="0"/>
                            </a:rPr>
                            <m:t>𝐶</m:t>
                          </m:r>
                        </m:sub>
                        <m:sup>
                          <m:r>
                            <a:rPr lang="en-US" b="0" i="1">
                              <a:effectLst/>
                              <a:latin typeface="Cambria Math" panose="02040503050406030204" pitchFamily="18" charset="0"/>
                            </a:rPr>
                            <m:t>𝑙</m:t>
                          </m:r>
                        </m:sup>
                      </m:sSubSup>
                    </m:oMath>
                  </m:oMathPara>
                </a14:m>
                <a:endParaRPr lang="en-US" b="0" i="0">
                  <a:effectLst/>
                </a:endParaRPr>
              </a:p>
              <a:p>
                <a:pPr marL="0" indent="0">
                  <a:buNone/>
                </a:pPr>
                <a:endParaRPr lang="en-GB" b="0" i="0">
                  <a:effectLst/>
                </a:endParaRPr>
              </a:p>
              <a:p>
                <a:pPr marL="0" indent="0">
                  <a:buNone/>
                </a:pPr>
                <a:endParaRPr lang="en-GB" b="0" i="0">
                  <a:effectLst/>
                </a:endParaRPr>
              </a:p>
              <a:p>
                <a:endParaRPr lang="en-GB"/>
              </a:p>
            </p:txBody>
          </p:sp>
        </mc:Choice>
        <mc:Fallback xmlns="">
          <p:sp>
            <p:nvSpPr>
              <p:cNvPr id="3" name="Content Placeholder 2">
                <a:extLst>
                  <a:ext uri="{FF2B5EF4-FFF2-40B4-BE49-F238E27FC236}">
                    <a16:creationId xmlns:a16="http://schemas.microsoft.com/office/drawing/2014/main" id="{99E80593-24CE-A1C2-D823-975927A1DF90}"/>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3"/>
                <a:stretch>
                  <a:fillRect l="-824" t="-1401"/>
                </a:stretch>
              </a:blipFill>
            </p:spPr>
            <p:txBody>
              <a:bodyPr/>
              <a:lstStyle/>
              <a:p>
                <a:r>
                  <a:rPr lang="en-US">
                    <a:noFill/>
                  </a:rPr>
                  <a:t> </a:t>
                </a:r>
              </a:p>
            </p:txBody>
          </p:sp>
        </mc:Fallback>
      </mc:AlternateContent>
      <p:sp>
        <p:nvSpPr>
          <p:cNvPr id="12" name="Slide Number Placeholder 4">
            <a:extLst>
              <a:ext uri="{FF2B5EF4-FFF2-40B4-BE49-F238E27FC236}">
                <a16:creationId xmlns:a16="http://schemas.microsoft.com/office/drawing/2014/main" id="{1AA51BDB-E772-E07E-EE18-19B2112B16CB}"/>
              </a:ext>
            </a:extLst>
          </p:cNvPr>
          <p:cNvSpPr>
            <a:spLocks noGrp="1"/>
          </p:cNvSpPr>
          <p:nvPr>
            <p:ph type="sldNum" sz="quarter" idx="12"/>
          </p:nvPr>
        </p:nvSpPr>
        <p:spPr>
          <a:xfrm>
            <a:off x="8204504" y="6364363"/>
            <a:ext cx="2743200" cy="365125"/>
          </a:xfrm>
        </p:spPr>
        <p:txBody>
          <a:bodyPr/>
          <a:lstStyle/>
          <a:p>
            <a:pPr>
              <a:spcAft>
                <a:spcPts val="600"/>
              </a:spcAft>
            </a:pPr>
            <a:fld id="{6D9D89A0-785F-43A1-AC55-89E62F82BAFC}" type="slidenum">
              <a:rPr lang="en-US" smtClean="0"/>
              <a:pPr>
                <a:spcAft>
                  <a:spcPts val="600"/>
                </a:spcAft>
              </a:pPr>
              <a:t>39</a:t>
            </a:fld>
            <a:endParaRPr lang="en-US"/>
          </a:p>
        </p:txBody>
      </p:sp>
      <p:grpSp>
        <p:nvGrpSpPr>
          <p:cNvPr id="7" name="Group 6">
            <a:extLst>
              <a:ext uri="{FF2B5EF4-FFF2-40B4-BE49-F238E27FC236}">
                <a16:creationId xmlns:a16="http://schemas.microsoft.com/office/drawing/2014/main" id="{E7A65AD4-DBBC-97F1-4624-C1B46B54C7E9}"/>
              </a:ext>
            </a:extLst>
          </p:cNvPr>
          <p:cNvGrpSpPr/>
          <p:nvPr/>
        </p:nvGrpSpPr>
        <p:grpSpPr>
          <a:xfrm>
            <a:off x="6172200" y="3109413"/>
            <a:ext cx="5181600" cy="1783762"/>
            <a:chOff x="132518" y="1376076"/>
            <a:chExt cx="11926964" cy="4105848"/>
          </a:xfrm>
        </p:grpSpPr>
        <p:pic>
          <p:nvPicPr>
            <p:cNvPr id="5" name="Picture 4" descr="A diagram of a diagram of a diagram&#10;&#10;Description automatically generated with medium confidence">
              <a:extLst>
                <a:ext uri="{FF2B5EF4-FFF2-40B4-BE49-F238E27FC236}">
                  <a16:creationId xmlns:a16="http://schemas.microsoft.com/office/drawing/2014/main" id="{80961951-3587-E15C-B23A-240371ADA200}"/>
                </a:ext>
              </a:extLst>
            </p:cNvPr>
            <p:cNvPicPr>
              <a:picLocks noChangeAspect="1"/>
            </p:cNvPicPr>
            <p:nvPr/>
          </p:nvPicPr>
          <p:blipFill>
            <a:blip r:embed="rId4"/>
            <a:stretch>
              <a:fillRect/>
            </a:stretch>
          </p:blipFill>
          <p:spPr>
            <a:xfrm>
              <a:off x="132518" y="1376076"/>
              <a:ext cx="11926964" cy="4105848"/>
            </a:xfrm>
            <a:prstGeom prst="rect">
              <a:avLst/>
            </a:prstGeom>
          </p:spPr>
        </p:pic>
        <p:sp>
          <p:nvSpPr>
            <p:cNvPr id="6" name="Rectangle 5">
              <a:extLst>
                <a:ext uri="{FF2B5EF4-FFF2-40B4-BE49-F238E27FC236}">
                  <a16:creationId xmlns:a16="http://schemas.microsoft.com/office/drawing/2014/main" id="{5CCCC8D0-7C53-58E9-01B0-5595DC3CA983}"/>
                </a:ext>
              </a:extLst>
            </p:cNvPr>
            <p:cNvSpPr/>
            <p:nvPr/>
          </p:nvSpPr>
          <p:spPr>
            <a:xfrm>
              <a:off x="195709" y="4630995"/>
              <a:ext cx="4444647" cy="65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88404">
                <a:spcAft>
                  <a:spcPts val="447"/>
                </a:spcAft>
              </a:pPr>
              <a:r>
                <a:rPr lang="en-US" sz="596" kern="1200">
                  <a:ln>
                    <a:solidFill>
                      <a:schemeClr val="tx1"/>
                    </a:solidFill>
                  </a:ln>
                  <a:noFill/>
                  <a:latin typeface="+mj-lt"/>
                  <a:ea typeface="+mn-ea"/>
                  <a:cs typeface="+mn-cs"/>
                </a:rPr>
                <a:t>Source: https://proceedings.mlr.press/v80/kim18d/kim18d.pdf</a:t>
              </a:r>
              <a:endParaRPr lang="en-GB" sz="800">
                <a:ln>
                  <a:solidFill>
                    <a:schemeClr val="tx1"/>
                  </a:solidFill>
                </a:ln>
                <a:noFill/>
                <a:latin typeface="+mj-lt"/>
              </a:endParaRPr>
            </a:p>
          </p:txBody>
        </p:sp>
      </p:grpSp>
    </p:spTree>
    <p:extLst>
      <p:ext uri="{BB962C8B-B14F-4D97-AF65-F5344CB8AC3E}">
        <p14:creationId xmlns:p14="http://schemas.microsoft.com/office/powerpoint/2010/main" val="1456097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6CB3-0CE0-6C18-6CAF-85278B240E26}"/>
              </a:ext>
            </a:extLst>
          </p:cNvPr>
          <p:cNvSpPr>
            <a:spLocks noGrp="1"/>
          </p:cNvSpPr>
          <p:nvPr>
            <p:ph type="title"/>
          </p:nvPr>
        </p:nvSpPr>
        <p:spPr>
          <a:xfrm>
            <a:off x="838200" y="365125"/>
            <a:ext cx="10515600" cy="1325563"/>
          </a:xfrm>
        </p:spPr>
        <p:txBody>
          <a:bodyPr>
            <a:normAutofit/>
          </a:bodyPr>
          <a:lstStyle/>
          <a:p>
            <a:r>
              <a:rPr lang="en-US"/>
              <a:t>XAI for Deep Learning</a:t>
            </a:r>
            <a:endParaRPr lang="en-GB"/>
          </a:p>
        </p:txBody>
      </p:sp>
      <p:sp>
        <p:nvSpPr>
          <p:cNvPr id="3" name="Content Placeholder 2">
            <a:extLst>
              <a:ext uri="{FF2B5EF4-FFF2-40B4-BE49-F238E27FC236}">
                <a16:creationId xmlns:a16="http://schemas.microsoft.com/office/drawing/2014/main" id="{41DA3DE7-A9F6-106B-142E-9BE91093E167}"/>
              </a:ext>
            </a:extLst>
          </p:cNvPr>
          <p:cNvSpPr>
            <a:spLocks noGrp="1"/>
          </p:cNvSpPr>
          <p:nvPr>
            <p:ph idx="1"/>
          </p:nvPr>
        </p:nvSpPr>
        <p:spPr>
          <a:xfrm>
            <a:off x="838200" y="1825625"/>
            <a:ext cx="10515600" cy="4351338"/>
          </a:xfrm>
        </p:spPr>
        <p:txBody>
          <a:bodyPr>
            <a:normAutofit/>
          </a:bodyPr>
          <a:lstStyle/>
          <a:p>
            <a:r>
              <a:rPr lang="en-US"/>
              <a:t>Most model agnostic methods such as local models or partial dependence plots are applicable</a:t>
            </a:r>
          </a:p>
          <a:p>
            <a:r>
              <a:rPr lang="en-US"/>
              <a:t>Why special XAI methods for deep learning</a:t>
            </a:r>
          </a:p>
          <a:p>
            <a:pPr lvl="1"/>
            <a:r>
              <a:rPr lang="en-GB"/>
              <a:t>neural networks learn features and concepts in their hidden layers, and we need special tools to uncover them</a:t>
            </a:r>
            <a:endParaRPr lang="en-US"/>
          </a:p>
          <a:p>
            <a:pPr lvl="1"/>
            <a:r>
              <a:rPr lang="en-GB"/>
              <a:t>the gradient can be utilized to implement interpretation methods that are more computationally efficient than model-agnostic methods that look at the model “from the outside”</a:t>
            </a:r>
          </a:p>
        </p:txBody>
      </p:sp>
    </p:spTree>
    <p:extLst>
      <p:ext uri="{BB962C8B-B14F-4D97-AF65-F5344CB8AC3E}">
        <p14:creationId xmlns:p14="http://schemas.microsoft.com/office/powerpoint/2010/main" val="2577060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340B-A0F1-9D67-8053-CFC0C71DB4B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spc="-45"/>
              <a:t>Concept Activation Vectors</a:t>
            </a:r>
            <a:endParaRPr lang="en-US" kern="1200"/>
          </a:p>
        </p:txBody>
      </p:sp>
      <p:pic>
        <p:nvPicPr>
          <p:cNvPr id="5" name="Content Placeholder 4">
            <a:extLst>
              <a:ext uri="{FF2B5EF4-FFF2-40B4-BE49-F238E27FC236}">
                <a16:creationId xmlns:a16="http://schemas.microsoft.com/office/drawing/2014/main" id="{129CA789-7574-A3EA-BF0E-8A52C6FF1596}"/>
              </a:ext>
            </a:extLst>
          </p:cNvPr>
          <p:cNvPicPr>
            <a:picLocks noGrp="1" noChangeAspect="1"/>
          </p:cNvPicPr>
          <p:nvPr>
            <p:ph idx="1"/>
          </p:nvPr>
        </p:nvPicPr>
        <p:blipFill>
          <a:blip r:embed="rId3"/>
          <a:stretch>
            <a:fillRect/>
          </a:stretch>
        </p:blipFill>
        <p:spPr>
          <a:xfrm>
            <a:off x="3573485" y="1825625"/>
            <a:ext cx="5045029" cy="4351338"/>
          </a:xfrm>
          <a:prstGeom prst="rect">
            <a:avLst/>
          </a:prstGeom>
          <a:noFill/>
        </p:spPr>
      </p:pic>
      <p:sp>
        <p:nvSpPr>
          <p:cNvPr id="10" name="Slide Number Placeholder 3">
            <a:extLst>
              <a:ext uri="{FF2B5EF4-FFF2-40B4-BE49-F238E27FC236}">
                <a16:creationId xmlns:a16="http://schemas.microsoft.com/office/drawing/2014/main" id="{A1E127BE-EBC8-8788-E84D-A146D0EA711C}"/>
              </a:ext>
            </a:extLst>
          </p:cNvPr>
          <p:cNvSpPr>
            <a:spLocks noGrp="1"/>
          </p:cNvSpPr>
          <p:nvPr>
            <p:ph type="sldNum" sz="quarter" idx="12"/>
          </p:nvPr>
        </p:nvSpPr>
        <p:spPr>
          <a:xfrm>
            <a:off x="8204504" y="6364363"/>
            <a:ext cx="2743200" cy="365125"/>
          </a:xfrm>
        </p:spPr>
        <p:txBody>
          <a:bodyPr/>
          <a:lstStyle/>
          <a:p>
            <a:pPr>
              <a:spcAft>
                <a:spcPts val="600"/>
              </a:spcAft>
            </a:pPr>
            <a:fld id="{6D9D89A0-785F-43A1-AC55-89E62F82BAFC}" type="slidenum">
              <a:rPr lang="en-US" smtClean="0"/>
              <a:pPr>
                <a:spcAft>
                  <a:spcPts val="600"/>
                </a:spcAft>
              </a:pPr>
              <a:t>40</a:t>
            </a:fld>
            <a:endParaRPr lang="en-US"/>
          </a:p>
        </p:txBody>
      </p:sp>
    </p:spTree>
    <p:extLst>
      <p:ext uri="{BB962C8B-B14F-4D97-AF65-F5344CB8AC3E}">
        <p14:creationId xmlns:p14="http://schemas.microsoft.com/office/powerpoint/2010/main" val="1908294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8071-861B-58C4-A096-A643F436450F}"/>
              </a:ext>
            </a:extLst>
          </p:cNvPr>
          <p:cNvSpPr>
            <a:spLocks noGrp="1"/>
          </p:cNvSpPr>
          <p:nvPr>
            <p:ph type="title"/>
          </p:nvPr>
        </p:nvSpPr>
        <p:spPr>
          <a:xfrm>
            <a:off x="838200" y="365125"/>
            <a:ext cx="10515600" cy="1325563"/>
          </a:xfrm>
        </p:spPr>
        <p:txBody>
          <a:bodyPr anchor="ctr">
            <a:normAutofit/>
          </a:bodyPr>
          <a:lstStyle/>
          <a:p>
            <a:r>
              <a:rPr lang="en-US" dirty="0"/>
              <a:t>From Saliency Maps to Formal Decomposition</a:t>
            </a:r>
          </a:p>
        </p:txBody>
      </p:sp>
      <p:pic>
        <p:nvPicPr>
          <p:cNvPr id="1026" name="Picture 2" descr="Generated image">
            <a:extLst>
              <a:ext uri="{FF2B5EF4-FFF2-40B4-BE49-F238E27FC236}">
                <a16:creationId xmlns:a16="http://schemas.microsoft.com/office/drawing/2014/main" id="{B0EA2465-1805-C699-4705-993BDD15A4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271935"/>
            <a:ext cx="5181600" cy="3458717"/>
          </a:xfrm>
          <a:prstGeom prst="rect">
            <a:avLst/>
          </a:prstGeom>
          <a:solidFill>
            <a:srgbClr val="FFFFFF"/>
          </a:solidFill>
        </p:spPr>
      </p:pic>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8D0ABD43-7610-4082-3A91-851ED70018B5}"/>
                  </a:ext>
                </a:extLst>
              </p:cNvPr>
              <p:cNvSpPr>
                <a:spLocks noGrp="1" noChangeArrowheads="1"/>
              </p:cNvSpPr>
              <p:nvPr>
                <p:ph sz="half" idx="2"/>
              </p:nvPr>
            </p:nvSpPr>
            <p:spPr bwMode="auto">
              <a:xfrm>
                <a:off x="6172200" y="1825625"/>
                <a:ext cx="5181600" cy="4351338"/>
              </a:xfrm>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effectLst/>
                  </a:rPr>
                  <a:t>Recall: the saliency map computes the </a:t>
                </a:r>
                <a:r>
                  <a:rPr kumimoji="0" lang="en-US" altLang="en-US" b="1" i="0" u="none" strike="noStrike" cap="none" normalizeH="0" baseline="0" dirty="0">
                    <a:ln>
                      <a:noFill/>
                    </a:ln>
                    <a:effectLst/>
                  </a:rPr>
                  <a:t>gradient of the class score</a:t>
                </a:r>
                <a:r>
                  <a:rPr kumimoji="0" lang="en-US" altLang="en-US" b="0" i="0" u="none" strike="noStrike" cap="none" normalizeH="0" baseline="0" dirty="0">
                    <a:ln>
                      <a:noFill/>
                    </a:ln>
                    <a:effectLst/>
                  </a:rPr>
                  <a:t> with respect to each pixel:</a:t>
                </a:r>
              </a:p>
              <a:p>
                <a:pPr marL="0" indent="0" algn="ctr" eaLnBrk="0" fontAlgn="base" hangingPunct="0">
                  <a:spcBef>
                    <a:spcPct val="0"/>
                  </a:spcBef>
                  <a:spcAft>
                    <a:spcPts val="600"/>
                  </a:spcAft>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𝑔𝑟𝑎𝑑</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𝛿</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𝑐</m:t>
                                    </m:r>
                                  </m:sub>
                                </m:sSub>
                              </m:num>
                              <m:den>
                                <m:r>
                                  <a:rPr lang="en-US" i="1">
                                    <a:latin typeface="Cambria Math" panose="02040503050406030204" pitchFamily="18" charset="0"/>
                                  </a:rPr>
                                  <m:t>𝛿</m:t>
                                </m:r>
                                <m:r>
                                  <a:rPr lang="en-US" i="1">
                                    <a:latin typeface="Cambria Math" panose="02040503050406030204" pitchFamily="18" charset="0"/>
                                  </a:rPr>
                                  <m:t>𝐼</m:t>
                                </m:r>
                              </m:den>
                            </m:f>
                          </m:e>
                        </m:d>
                      </m:e>
                      <m:sub>
                        <m:r>
                          <a:rPr lang="en-US" i="1">
                            <a:latin typeface="Cambria Math" panose="02040503050406030204" pitchFamily="18" charset="0"/>
                          </a:rPr>
                          <m:t>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0</m:t>
                            </m:r>
                          </m:sub>
                        </m:sSub>
                      </m:sub>
                    </m:sSub>
                  </m:oMath>
                </a14:m>
                <a:r>
                  <a:rPr lang="en-GB" dirty="0"/>
                  <a:t>​</a:t>
                </a:r>
              </a:p>
              <a:p>
                <a:pPr marL="0" marR="0" lvl="0" indent="0" defTabSz="914400" rtl="0" eaLnBrk="0" fontAlgn="base" latinLnBrk="0" hangingPunct="0">
                  <a:spcBef>
                    <a:spcPct val="0"/>
                  </a:spcBef>
                  <a:spcAft>
                    <a:spcPts val="600"/>
                  </a:spcAft>
                  <a:buClrTx/>
                  <a:buSzTx/>
                  <a:buNone/>
                  <a:tabLst/>
                </a:pP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rPr>
                  <a:t>This shows </a:t>
                </a:r>
                <a:r>
                  <a:rPr kumimoji="0" lang="en-US" altLang="en-US" b="1" i="0" u="none" strike="noStrike" cap="none" normalizeH="0" baseline="0" dirty="0">
                    <a:ln>
                      <a:noFill/>
                    </a:ln>
                    <a:effectLst/>
                  </a:rPr>
                  <a:t>how sensitive</a:t>
                </a:r>
                <a:r>
                  <a:rPr kumimoji="0" lang="en-US" altLang="en-US" b="0" i="0" u="none" strike="noStrike" cap="none" normalizeH="0" baseline="0" dirty="0">
                    <a:ln>
                      <a:noFill/>
                    </a:ln>
                    <a:effectLst/>
                  </a:rPr>
                  <a:t> the class score </a:t>
                </a:r>
                <a14:m>
                  <m:oMath xmlns:m="http://schemas.openxmlformats.org/officeDocument/2006/math">
                    <m:sSub>
                      <m:sSubPr>
                        <m:ctrlPr>
                          <a:rPr kumimoji="0" lang="en-US" altLang="en-US" b="0" i="1" u="none" strike="noStrike" cap="none" normalizeH="0" baseline="0" dirty="0" smtClean="0">
                            <a:ln>
                              <a:noFill/>
                            </a:ln>
                            <a:effectLst/>
                            <a:latin typeface="Cambria Math" panose="02040503050406030204" pitchFamily="18" charset="0"/>
                          </a:rPr>
                        </m:ctrlPr>
                      </m:sSubPr>
                      <m:e>
                        <m:r>
                          <a:rPr kumimoji="0" lang="en-US" altLang="en-US" b="0" i="1" u="none" strike="noStrike" cap="none" normalizeH="0" baseline="0" dirty="0" smtClean="0">
                            <a:ln>
                              <a:noFill/>
                            </a:ln>
                            <a:effectLst/>
                            <a:latin typeface="Cambria Math" panose="02040503050406030204" pitchFamily="18" charset="0"/>
                          </a:rPr>
                          <m:t>𝑆</m:t>
                        </m:r>
                      </m:e>
                      <m:sub>
                        <m:r>
                          <a:rPr kumimoji="0" lang="en-US" altLang="en-US" b="0" i="1" u="none" strike="noStrike" cap="none" normalizeH="0" baseline="0" dirty="0" smtClean="0">
                            <a:ln>
                              <a:noFill/>
                            </a:ln>
                            <a:effectLst/>
                            <a:latin typeface="Cambria Math" panose="02040503050406030204" pitchFamily="18" charset="0"/>
                          </a:rPr>
                          <m:t>𝑐</m:t>
                        </m:r>
                      </m:sub>
                    </m:sSub>
                  </m:oMath>
                </a14:m>
                <a:r>
                  <a:rPr kumimoji="0" lang="en-US" altLang="en-US" b="0" i="0" u="none" strike="noStrike" cap="none" normalizeH="0" baseline="0" dirty="0">
                    <a:ln>
                      <a:noFill/>
                    </a:ln>
                    <a:effectLst/>
                  </a:rPr>
                  <a:t>is to small input changes.</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effectLst/>
                  </a:rPr>
                  <a:t>However, sensitivity ≠ contribution.</a:t>
                </a:r>
                <a:br>
                  <a:rPr kumimoji="0" lang="en-US" altLang="en-US" b="0" i="0" u="none" strike="noStrike" cap="none" normalizeH="0" baseline="0" dirty="0">
                    <a:ln>
                      <a:noFill/>
                    </a:ln>
                    <a:effectLst/>
                  </a:rPr>
                </a:br>
                <a:r>
                  <a:rPr kumimoji="0" lang="en-US" altLang="en-US" b="0" i="0" u="none" strike="noStrike" cap="none" normalizeH="0" baseline="0" dirty="0">
                    <a:ln>
                      <a:noFill/>
                    </a:ln>
                    <a:effectLst/>
                  </a:rPr>
                  <a:t>→ It tells </a:t>
                </a:r>
                <a:r>
                  <a:rPr kumimoji="0" lang="en-US" altLang="en-US" b="0" i="1" u="none" strike="noStrike" cap="none" normalizeH="0" baseline="0" dirty="0">
                    <a:ln>
                      <a:noFill/>
                    </a:ln>
                    <a:effectLst/>
                  </a:rPr>
                  <a:t>how changing a pixel would affect</a:t>
                </a:r>
                <a:r>
                  <a:rPr kumimoji="0" lang="en-US" altLang="en-US" b="0" i="0" u="none" strike="noStrike" cap="none" normalizeH="0" baseline="0" dirty="0">
                    <a:ln>
                      <a:noFill/>
                    </a:ln>
                    <a:effectLst/>
                  </a:rPr>
                  <a:t> </a:t>
                </a:r>
                <a14:m>
                  <m:oMath xmlns:m="http://schemas.openxmlformats.org/officeDocument/2006/math">
                    <m:sSub>
                      <m:sSubPr>
                        <m:ctrlPr>
                          <a:rPr kumimoji="0" lang="en-US" altLang="en-US" b="0" i="1" u="none" strike="noStrike" cap="none" normalizeH="0" baseline="0" dirty="0" err="1">
                            <a:ln>
                              <a:noFill/>
                            </a:ln>
                            <a:effectLst/>
                            <a:latin typeface="Cambria Math" panose="02040503050406030204" pitchFamily="18" charset="0"/>
                          </a:rPr>
                        </m:ctrlPr>
                      </m:sSubPr>
                      <m:e>
                        <m:r>
                          <a:rPr kumimoji="0" lang="en-US" altLang="en-US" b="0" i="1" u="none" strike="noStrike" cap="none" normalizeH="0" baseline="0" dirty="0" smtClean="0">
                            <a:ln>
                              <a:noFill/>
                            </a:ln>
                            <a:effectLst/>
                            <a:latin typeface="Cambria Math" panose="02040503050406030204" pitchFamily="18" charset="0"/>
                          </a:rPr>
                          <m:t>𝑆</m:t>
                        </m:r>
                      </m:e>
                      <m:sub>
                        <m:r>
                          <a:rPr kumimoji="0" lang="en-US" altLang="en-US" b="0" i="1" u="none" strike="noStrike" cap="none" normalizeH="0" baseline="0" dirty="0" err="1">
                            <a:ln>
                              <a:noFill/>
                            </a:ln>
                            <a:effectLst/>
                            <a:latin typeface="Cambria Math" panose="02040503050406030204" pitchFamily="18" charset="0"/>
                          </a:rPr>
                          <m:t>𝑐</m:t>
                        </m:r>
                      </m:sub>
                    </m:sSub>
                  </m:oMath>
                </a14:m>
                <a:r>
                  <a:rPr kumimoji="0" lang="en-US" altLang="en-US" b="0" i="0" u="none" strike="noStrike" cap="none" normalizeH="0" baseline="0" dirty="0">
                    <a:ln>
                      <a:noFill/>
                    </a:ln>
                    <a:effectLst/>
                  </a:rPr>
                  <a:t>​, not </a:t>
                </a:r>
                <a:r>
                  <a:rPr kumimoji="0" lang="en-US" altLang="en-US" b="0" i="1" u="none" strike="noStrike" cap="none" normalizeH="0" baseline="0" dirty="0">
                    <a:ln>
                      <a:noFill/>
                    </a:ln>
                    <a:effectLst/>
                  </a:rPr>
                  <a:t>how much that pixel contributed</a:t>
                </a:r>
                <a:r>
                  <a:rPr kumimoji="0" lang="en-US" altLang="en-US" b="0" i="0" u="none" strike="noStrike" cap="none" normalizeH="0" baseline="0" dirty="0">
                    <a:ln>
                      <a:noFill/>
                    </a:ln>
                    <a:effectLst/>
                  </a:rPr>
                  <a:t> to </a:t>
                </a:r>
                <a14:m>
                  <m:oMath xmlns:m="http://schemas.openxmlformats.org/officeDocument/2006/math">
                    <m:sSub>
                      <m:sSubPr>
                        <m:ctrlPr>
                          <a:rPr kumimoji="0" lang="en-US" altLang="en-US" b="0" i="1" u="none" strike="noStrike" cap="none" normalizeH="0" baseline="0" dirty="0" err="1">
                            <a:ln>
                              <a:noFill/>
                            </a:ln>
                            <a:effectLst/>
                            <a:latin typeface="Cambria Math" panose="02040503050406030204" pitchFamily="18" charset="0"/>
                          </a:rPr>
                        </m:ctrlPr>
                      </m:sSubPr>
                      <m:e>
                        <m:r>
                          <a:rPr kumimoji="0" lang="en-US" altLang="en-US" b="0" i="1" u="none" strike="noStrike" cap="none" normalizeH="0" baseline="0" dirty="0" smtClean="0">
                            <a:ln>
                              <a:noFill/>
                            </a:ln>
                            <a:effectLst/>
                            <a:latin typeface="Cambria Math" panose="02040503050406030204" pitchFamily="18" charset="0"/>
                          </a:rPr>
                          <m:t>𝑆</m:t>
                        </m:r>
                      </m:e>
                      <m:sub>
                        <m:r>
                          <a:rPr kumimoji="0" lang="en-US" altLang="en-US" b="0" i="1" u="none" strike="noStrike" cap="none" normalizeH="0" baseline="0" dirty="0" err="1">
                            <a:ln>
                              <a:noFill/>
                            </a:ln>
                            <a:effectLst/>
                            <a:latin typeface="Cambria Math" panose="02040503050406030204" pitchFamily="18" charset="0"/>
                          </a:rPr>
                          <m:t>𝑐</m:t>
                        </m:r>
                      </m:sub>
                    </m:sSub>
                  </m:oMath>
                </a14:m>
                <a:r>
                  <a:rPr kumimoji="0" lang="en-US" altLang="en-US" b="0" i="0" u="none" strike="noStrike" cap="none" normalizeH="0" baseline="0" dirty="0">
                    <a:ln>
                      <a:noFill/>
                    </a:ln>
                    <a:effectLst/>
                  </a:rPr>
                  <a:t>​ itself.</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effectLst/>
                  </a:rPr>
                  <a:t>To understand </a:t>
                </a:r>
                <a:r>
                  <a:rPr kumimoji="0" lang="en-US" altLang="en-US" b="1" i="0" u="none" strike="noStrike" cap="none" normalizeH="0" baseline="0" dirty="0">
                    <a:ln>
                      <a:noFill/>
                    </a:ln>
                    <a:effectLst/>
                  </a:rPr>
                  <a:t>actual contribution</a:t>
                </a:r>
                <a:r>
                  <a:rPr kumimoji="0" lang="en-US" altLang="en-US" b="0" i="0" u="none" strike="noStrike" cap="none" normalizeH="0" baseline="0" dirty="0">
                    <a:ln>
                      <a:noFill/>
                    </a:ln>
                    <a:effectLst/>
                  </a:rPr>
                  <a:t>, we approximate how </a:t>
                </a:r>
                <a14:m>
                  <m:oMath xmlns:m="http://schemas.openxmlformats.org/officeDocument/2006/math">
                    <m:sSub>
                      <m:sSubPr>
                        <m:ctrlPr>
                          <a:rPr kumimoji="0" lang="en-US" altLang="en-US" b="0" i="1" u="none" strike="noStrike" cap="none" normalizeH="0" baseline="0" dirty="0" smtClean="0">
                            <a:ln>
                              <a:noFill/>
                            </a:ln>
                            <a:effectLst/>
                            <a:latin typeface="Cambria Math" panose="02040503050406030204" pitchFamily="18" charset="0"/>
                          </a:rPr>
                        </m:ctrlPr>
                      </m:sSubPr>
                      <m:e>
                        <m:r>
                          <a:rPr kumimoji="0" lang="en-US" altLang="en-US" b="0" i="1" u="none" strike="noStrike" cap="none" normalizeH="0" baseline="0" dirty="0" smtClean="0">
                            <a:ln>
                              <a:noFill/>
                            </a:ln>
                            <a:effectLst/>
                            <a:latin typeface="Cambria Math" panose="02040503050406030204" pitchFamily="18" charset="0"/>
                          </a:rPr>
                          <m:t>𝑆</m:t>
                        </m:r>
                      </m:e>
                      <m:sub>
                        <m:r>
                          <a:rPr kumimoji="0" lang="en-US" altLang="en-US" b="0" i="1" u="none" strike="noStrike" cap="none" normalizeH="0" baseline="0" dirty="0" smtClean="0">
                            <a:ln>
                              <a:noFill/>
                            </a:ln>
                            <a:effectLst/>
                            <a:latin typeface="Cambria Math" panose="02040503050406030204" pitchFamily="18" charset="0"/>
                          </a:rPr>
                          <m:t>𝑐</m:t>
                        </m:r>
                      </m:sub>
                    </m:sSub>
                  </m:oMath>
                </a14:m>
                <a:r>
                  <a:rPr kumimoji="0" lang="en-US" altLang="en-US" b="0" i="0" u="none" strike="noStrike" cap="none" normalizeH="0" baseline="0" dirty="0">
                    <a:ln>
                      <a:noFill/>
                    </a:ln>
                    <a:effectLst/>
                  </a:rPr>
                  <a:t>​ can be reconstructed from its inputs  using </a:t>
                </a:r>
                <a:r>
                  <a:rPr kumimoji="0" lang="en-US" altLang="en-US" b="1" i="0" u="none" strike="noStrike" cap="none" normalizeH="0" baseline="0" dirty="0">
                    <a:ln>
                      <a:noFill/>
                    </a:ln>
                    <a:effectLst/>
                  </a:rPr>
                  <a:t>Taylor Decomposition</a:t>
                </a:r>
                <a:r>
                  <a:rPr kumimoji="0" lang="en-US" altLang="en-US" b="0" i="0" u="none" strike="noStrike" cap="none" normalizeH="0" baseline="0" dirty="0">
                    <a:ln>
                      <a:noFill/>
                    </a:ln>
                    <a:effectLst/>
                  </a:rPr>
                  <a:t>.</a:t>
                </a:r>
              </a:p>
            </p:txBody>
          </p:sp>
        </mc:Choice>
        <mc:Fallback xmlns="">
          <p:sp>
            <p:nvSpPr>
              <p:cNvPr id="8" name="Rectangle 3">
                <a:extLst>
                  <a:ext uri="{FF2B5EF4-FFF2-40B4-BE49-F238E27FC236}">
                    <a16:creationId xmlns:a16="http://schemas.microsoft.com/office/drawing/2014/main" id="{8D0ABD43-7610-4082-3A91-851ED70018B5}"/>
                  </a:ext>
                </a:extLst>
              </p:cNvPr>
              <p:cNvSpPr>
                <a:spLocks noGrp="1" noRot="1" noChangeAspect="1" noMove="1" noResize="1" noEditPoints="1" noAdjustHandles="1" noChangeArrowheads="1" noChangeShapeType="1" noTextEdit="1"/>
              </p:cNvSpPr>
              <p:nvPr>
                <p:ph sz="half" idx="2"/>
              </p:nvPr>
            </p:nvSpPr>
            <p:spPr bwMode="auto">
              <a:xfrm>
                <a:off x="6172200" y="1825625"/>
                <a:ext cx="5181600" cy="4351338"/>
              </a:xfrm>
              <a:blipFill>
                <a:blip r:embed="rId3"/>
                <a:stretch>
                  <a:fillRect l="-1059" t="-2101" r="-353"/>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A757978-E38E-4FA6-857E-79320B747DF0}"/>
              </a:ext>
            </a:extLst>
          </p:cNvPr>
          <p:cNvSpPr>
            <a:spLocks noGrp="1"/>
          </p:cNvSpPr>
          <p:nvPr>
            <p:ph type="sldNum" sz="quarter" idx="12"/>
          </p:nvPr>
        </p:nvSpPr>
        <p:spPr>
          <a:xfrm>
            <a:off x="8204504" y="6364363"/>
            <a:ext cx="2743200" cy="365125"/>
          </a:xfrm>
        </p:spPr>
        <p:txBody>
          <a:bodyPr anchor="ctr">
            <a:normAutofit/>
          </a:bodyPr>
          <a:lstStyle/>
          <a:p>
            <a:pPr>
              <a:spcAft>
                <a:spcPts val="600"/>
              </a:spcAft>
            </a:pPr>
            <a:fld id="{6D9D89A0-785F-43A1-AC55-89E62F82BAFC}" type="slidenum">
              <a:rPr lang="en-US" smtClean="0"/>
              <a:pPr>
                <a:spcAft>
                  <a:spcPts val="600"/>
                </a:spcAft>
              </a:pPr>
              <a:t>41</a:t>
            </a:fld>
            <a:endParaRPr lang="en-US"/>
          </a:p>
        </p:txBody>
      </p:sp>
    </p:spTree>
    <p:extLst>
      <p:ext uri="{BB962C8B-B14F-4D97-AF65-F5344CB8AC3E}">
        <p14:creationId xmlns:p14="http://schemas.microsoft.com/office/powerpoint/2010/main" val="2577957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6EDA00-6241-8CE1-60E0-EAF3E33704A8}"/>
              </a:ext>
            </a:extLst>
          </p:cNvPr>
          <p:cNvSpPr>
            <a:spLocks noGrp="1"/>
          </p:cNvSpPr>
          <p:nvPr>
            <p:ph type="title"/>
          </p:nvPr>
        </p:nvSpPr>
        <p:spPr>
          <a:xfrm>
            <a:off x="838200" y="365125"/>
            <a:ext cx="10515600" cy="1325563"/>
          </a:xfrm>
        </p:spPr>
        <p:txBody>
          <a:bodyPr anchor="ctr">
            <a:normAutofit/>
          </a:bodyPr>
          <a:lstStyle/>
          <a:p>
            <a:r>
              <a:rPr lang="en-US" dirty="0"/>
              <a:t>The Taylor Decomposition of the Class Score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F9038E0-16A8-367B-5D37-86F3F1B72DA7}"/>
                  </a:ext>
                </a:extLst>
              </p:cNvPr>
              <p:cNvSpPr>
                <a:spLocks noGrp="1"/>
              </p:cNvSpPr>
              <p:nvPr>
                <p:ph sz="half" idx="1"/>
              </p:nvPr>
            </p:nvSpPr>
            <p:spPr>
              <a:xfrm>
                <a:off x="838200" y="1825625"/>
                <a:ext cx="5181600" cy="4351338"/>
              </a:xfrm>
            </p:spPr>
            <p:txBody>
              <a:bodyPr>
                <a:normAutofit lnSpcReduction="10000"/>
              </a:bodyPr>
              <a:lstStyle/>
              <a:p>
                <a:r>
                  <a:rPr lang="en-US" sz="1700" dirty="0"/>
                  <a:t>Expand </a:t>
                </a:r>
                <a14:m>
                  <m:oMath xmlns:m="http://schemas.openxmlformats.org/officeDocument/2006/math">
                    <m:sSub>
                      <m:sSubPr>
                        <m:ctrlPr>
                          <a:rPr lang="en-US" sz="1700" i="1" dirty="0" smtClean="0">
                            <a:latin typeface="Cambria Math" panose="02040503050406030204" pitchFamily="18" charset="0"/>
                          </a:rPr>
                        </m:ctrlPr>
                      </m:sSubPr>
                      <m:e>
                        <m:r>
                          <a:rPr lang="en-US" sz="1700" i="1" dirty="0" smtClean="0">
                            <a:latin typeface="Cambria Math" panose="02040503050406030204" pitchFamily="18" charset="0"/>
                          </a:rPr>
                          <m:t>𝑆</m:t>
                        </m:r>
                      </m:e>
                      <m:sub>
                        <m:r>
                          <a:rPr lang="en-US" sz="1700" i="1" dirty="0" smtClean="0">
                            <a:latin typeface="Cambria Math" panose="02040503050406030204" pitchFamily="18" charset="0"/>
                          </a:rPr>
                          <m:t>𝑐</m:t>
                        </m:r>
                      </m:sub>
                    </m:sSub>
                    <m:r>
                      <a:rPr lang="en-GB" sz="1700" b="0" i="1" dirty="0" smtClean="0">
                        <a:latin typeface="Cambria Math" panose="02040503050406030204" pitchFamily="18" charset="0"/>
                      </a:rPr>
                      <m:t>(</m:t>
                    </m:r>
                    <m:r>
                      <a:rPr lang="en-GB" sz="1700" b="0" i="1" dirty="0" smtClean="0">
                        <a:latin typeface="Cambria Math" panose="02040503050406030204" pitchFamily="18" charset="0"/>
                      </a:rPr>
                      <m:t>𝐼</m:t>
                    </m:r>
                    <m:r>
                      <a:rPr lang="en-GB" sz="1700" b="0" i="1" dirty="0" smtClean="0">
                        <a:latin typeface="Cambria Math" panose="02040503050406030204" pitchFamily="18" charset="0"/>
                      </a:rPr>
                      <m:t>)</m:t>
                    </m:r>
                  </m:oMath>
                </a14:m>
                <a:r>
                  <a:rPr lang="en-US" sz="1700" dirty="0"/>
                  <a:t> around a </a:t>
                </a:r>
                <a:r>
                  <a:rPr lang="en-US" sz="1700" b="1" dirty="0"/>
                  <a:t>reference image</a:t>
                </a:r>
                <a:r>
                  <a:rPr lang="en-US" sz="1700" dirty="0"/>
                  <a:t> </a:t>
                </a:r>
                <a14:m>
                  <m:oMath xmlns:m="http://schemas.openxmlformats.org/officeDocument/2006/math">
                    <m:sSub>
                      <m:sSubPr>
                        <m:ctrlPr>
                          <a:rPr lang="en-US" sz="1700" i="1" dirty="0" smtClean="0">
                            <a:latin typeface="Cambria Math" panose="02040503050406030204" pitchFamily="18" charset="0"/>
                          </a:rPr>
                        </m:ctrlPr>
                      </m:sSubPr>
                      <m:e>
                        <m:r>
                          <a:rPr lang="en-US" sz="1700" i="1" dirty="0" smtClean="0">
                            <a:latin typeface="Cambria Math" panose="02040503050406030204" pitchFamily="18" charset="0"/>
                          </a:rPr>
                          <m:t>𝐼</m:t>
                        </m:r>
                      </m:e>
                      <m:sub>
                        <m:r>
                          <a:rPr lang="en-US" sz="1700" i="1" dirty="0" smtClean="0">
                            <a:latin typeface="Cambria Math" panose="02040503050406030204" pitchFamily="18" charset="0"/>
                          </a:rPr>
                          <m:t>0</m:t>
                        </m:r>
                      </m:sub>
                    </m:sSub>
                  </m:oMath>
                </a14:m>
                <a:r>
                  <a:rPr lang="en-US" sz="1700" dirty="0"/>
                  <a:t>​:</a:t>
                </a:r>
              </a:p>
              <a:p>
                <a:pPr marL="0" indent="0">
                  <a:buNone/>
                </a:pPr>
                <a14:m>
                  <m:oMathPara xmlns:m="http://schemas.openxmlformats.org/officeDocument/2006/math">
                    <m:oMathParaPr>
                      <m:jc m:val="centerGroup"/>
                    </m:oMathParaPr>
                    <m:oMath xmlns:m="http://schemas.openxmlformats.org/officeDocument/2006/math">
                      <m:sSub>
                        <m:sSubPr>
                          <m:ctrlPr>
                            <a:rPr lang="en-GB" sz="1700" b="0" i="1" smtClean="0">
                              <a:latin typeface="Cambria Math" panose="02040503050406030204" pitchFamily="18" charset="0"/>
                            </a:rPr>
                          </m:ctrlPr>
                        </m:sSubPr>
                        <m:e>
                          <m:r>
                            <a:rPr lang="en-GB" sz="1700" b="0" i="1" smtClean="0">
                              <a:latin typeface="Cambria Math" panose="02040503050406030204" pitchFamily="18" charset="0"/>
                            </a:rPr>
                            <m:t>𝑆</m:t>
                          </m:r>
                        </m:e>
                        <m:sub>
                          <m:r>
                            <a:rPr lang="en-GB" sz="1700" b="0" i="1" smtClean="0">
                              <a:latin typeface="Cambria Math" panose="02040503050406030204" pitchFamily="18" charset="0"/>
                            </a:rPr>
                            <m:t>𝑐</m:t>
                          </m:r>
                        </m:sub>
                      </m:sSub>
                      <m:d>
                        <m:dPr>
                          <m:ctrlPr>
                            <a:rPr lang="en-GB" sz="1700" b="0" i="1" smtClean="0">
                              <a:latin typeface="Cambria Math" panose="02040503050406030204" pitchFamily="18" charset="0"/>
                            </a:rPr>
                          </m:ctrlPr>
                        </m:dPr>
                        <m:e>
                          <m:r>
                            <a:rPr lang="en-GB" sz="1700" b="0" i="1" smtClean="0">
                              <a:latin typeface="Cambria Math" panose="02040503050406030204" pitchFamily="18" charset="0"/>
                            </a:rPr>
                            <m:t>𝐼</m:t>
                          </m:r>
                        </m:e>
                      </m:d>
                      <m:r>
                        <a:rPr lang="en-GB" sz="1700" b="0" i="1" smtClean="0">
                          <a:latin typeface="Cambria Math" panose="02040503050406030204" pitchFamily="18" charset="0"/>
                        </a:rPr>
                        <m:t>≈</m:t>
                      </m:r>
                      <m:sSub>
                        <m:sSubPr>
                          <m:ctrlPr>
                            <a:rPr lang="en-GB" sz="1700" b="0" i="1" smtClean="0">
                              <a:latin typeface="Cambria Math" panose="02040503050406030204" pitchFamily="18" charset="0"/>
                            </a:rPr>
                          </m:ctrlPr>
                        </m:sSubPr>
                        <m:e>
                          <m:r>
                            <a:rPr lang="en-GB" sz="1700" b="0" i="1" smtClean="0">
                              <a:latin typeface="Cambria Math" panose="02040503050406030204" pitchFamily="18" charset="0"/>
                            </a:rPr>
                            <m:t>𝑆</m:t>
                          </m:r>
                        </m:e>
                        <m:sub>
                          <m:r>
                            <a:rPr lang="en-GB" sz="1700" b="0" i="1" smtClean="0">
                              <a:latin typeface="Cambria Math" panose="02040503050406030204" pitchFamily="18" charset="0"/>
                            </a:rPr>
                            <m:t>𝑐</m:t>
                          </m:r>
                        </m:sub>
                      </m:sSub>
                      <m:d>
                        <m:dPr>
                          <m:ctrlPr>
                            <a:rPr lang="en-GB" sz="1700" b="0" i="1" smtClean="0">
                              <a:latin typeface="Cambria Math" panose="02040503050406030204" pitchFamily="18" charset="0"/>
                            </a:rPr>
                          </m:ctrlPr>
                        </m:dPr>
                        <m:e>
                          <m:sSub>
                            <m:sSubPr>
                              <m:ctrlPr>
                                <a:rPr lang="en-GB" sz="1700" b="0" i="1" smtClean="0">
                                  <a:latin typeface="Cambria Math" panose="02040503050406030204" pitchFamily="18" charset="0"/>
                                </a:rPr>
                              </m:ctrlPr>
                            </m:sSubPr>
                            <m:e>
                              <m:r>
                                <a:rPr lang="en-GB" sz="1700" b="0" i="1" smtClean="0">
                                  <a:latin typeface="Cambria Math" panose="02040503050406030204" pitchFamily="18" charset="0"/>
                                </a:rPr>
                                <m:t>𝐼</m:t>
                              </m:r>
                            </m:e>
                            <m:sub>
                              <m:r>
                                <a:rPr lang="en-GB" sz="1700" b="0" i="1" smtClean="0">
                                  <a:latin typeface="Cambria Math" panose="02040503050406030204" pitchFamily="18" charset="0"/>
                                </a:rPr>
                                <m:t>0</m:t>
                              </m:r>
                            </m:sub>
                          </m:sSub>
                        </m:e>
                      </m:d>
                      <m:r>
                        <a:rPr lang="en-GB" sz="1700" b="0" i="1" smtClean="0">
                          <a:latin typeface="Cambria Math" panose="02040503050406030204" pitchFamily="18" charset="0"/>
                        </a:rPr>
                        <m:t>+</m:t>
                      </m:r>
                      <m:nary>
                        <m:naryPr>
                          <m:chr m:val="∑"/>
                          <m:supHide m:val="on"/>
                          <m:ctrlPr>
                            <a:rPr lang="en-GB" sz="1700" b="0" i="1" smtClean="0">
                              <a:latin typeface="Cambria Math" panose="02040503050406030204" pitchFamily="18" charset="0"/>
                            </a:rPr>
                          </m:ctrlPr>
                        </m:naryPr>
                        <m:sub>
                          <m:r>
                            <a:rPr lang="en-GB" sz="1700" b="0" i="1" smtClean="0">
                              <a:latin typeface="Cambria Math" panose="02040503050406030204" pitchFamily="18" charset="0"/>
                            </a:rPr>
                            <m:t>𝑖</m:t>
                          </m:r>
                        </m:sub>
                        <m:sup/>
                        <m:e>
                          <m:d>
                            <m:dPr>
                              <m:ctrlPr>
                                <a:rPr lang="en-GB" sz="1700" b="0" i="1" smtClean="0">
                                  <a:latin typeface="Cambria Math" panose="02040503050406030204" pitchFamily="18" charset="0"/>
                                </a:rPr>
                              </m:ctrlPr>
                            </m:dPr>
                            <m:e>
                              <m:sSub>
                                <m:sSubPr>
                                  <m:ctrlPr>
                                    <a:rPr lang="en-GB" sz="1700" b="0" i="1" smtClean="0">
                                      <a:latin typeface="Cambria Math" panose="02040503050406030204" pitchFamily="18" charset="0"/>
                                    </a:rPr>
                                  </m:ctrlPr>
                                </m:sSubPr>
                                <m:e>
                                  <m:r>
                                    <a:rPr lang="en-GB" sz="1700" b="0" i="1" smtClean="0">
                                      <a:latin typeface="Cambria Math" panose="02040503050406030204" pitchFamily="18" charset="0"/>
                                    </a:rPr>
                                    <m:t>𝐼</m:t>
                                  </m:r>
                                </m:e>
                                <m:sub>
                                  <m:r>
                                    <a:rPr lang="en-GB" sz="1700" b="0" i="1" smtClean="0">
                                      <a:latin typeface="Cambria Math" panose="02040503050406030204" pitchFamily="18" charset="0"/>
                                    </a:rPr>
                                    <m:t>𝑖</m:t>
                                  </m:r>
                                </m:sub>
                              </m:sSub>
                              <m:r>
                                <a:rPr lang="en-GB" sz="1700" b="0" i="1" smtClean="0">
                                  <a:latin typeface="Cambria Math" panose="02040503050406030204" pitchFamily="18" charset="0"/>
                                </a:rPr>
                                <m:t>−</m:t>
                              </m:r>
                              <m:sSub>
                                <m:sSubPr>
                                  <m:ctrlPr>
                                    <a:rPr lang="en-GB" sz="1700" b="0" i="1" smtClean="0">
                                      <a:latin typeface="Cambria Math" panose="02040503050406030204" pitchFamily="18" charset="0"/>
                                    </a:rPr>
                                  </m:ctrlPr>
                                </m:sSubPr>
                                <m:e>
                                  <m:r>
                                    <a:rPr lang="en-GB" sz="1700" b="0" i="1" smtClean="0">
                                      <a:latin typeface="Cambria Math" panose="02040503050406030204" pitchFamily="18" charset="0"/>
                                    </a:rPr>
                                    <m:t>𝐼</m:t>
                                  </m:r>
                                </m:e>
                                <m:sub>
                                  <m:r>
                                    <a:rPr lang="en-GB" sz="1700" b="0" i="1" smtClean="0">
                                      <a:latin typeface="Cambria Math" panose="02040503050406030204" pitchFamily="18" charset="0"/>
                                    </a:rPr>
                                    <m:t>0</m:t>
                                  </m:r>
                                </m:sub>
                              </m:sSub>
                            </m:e>
                          </m:d>
                        </m:e>
                      </m:nary>
                      <m:d>
                        <m:dPr>
                          <m:ctrlPr>
                            <a:rPr lang="en-GB" sz="1700" b="0" i="1" smtClean="0">
                              <a:latin typeface="Cambria Math" panose="02040503050406030204" pitchFamily="18" charset="0"/>
                            </a:rPr>
                          </m:ctrlPr>
                        </m:dPr>
                        <m:e>
                          <m:f>
                            <m:fPr>
                              <m:ctrlPr>
                                <a:rPr lang="en-GB" sz="1700" b="0" i="1" smtClean="0">
                                  <a:latin typeface="Cambria Math" panose="02040503050406030204" pitchFamily="18" charset="0"/>
                                </a:rPr>
                              </m:ctrlPr>
                            </m:fPr>
                            <m:num>
                              <m:r>
                                <a:rPr lang="en-GB" sz="1700" b="0" i="1" smtClean="0">
                                  <a:latin typeface="Cambria Math" panose="02040503050406030204" pitchFamily="18" charset="0"/>
                                </a:rPr>
                                <m:t>𝜕</m:t>
                              </m:r>
                              <m:sSub>
                                <m:sSubPr>
                                  <m:ctrlPr>
                                    <a:rPr lang="en-GB" sz="1700" b="0" i="1" smtClean="0">
                                      <a:latin typeface="Cambria Math" panose="02040503050406030204" pitchFamily="18" charset="0"/>
                                    </a:rPr>
                                  </m:ctrlPr>
                                </m:sSubPr>
                                <m:e>
                                  <m:r>
                                    <a:rPr lang="en-GB" sz="1700" b="0" i="1" smtClean="0">
                                      <a:latin typeface="Cambria Math" panose="02040503050406030204" pitchFamily="18" charset="0"/>
                                    </a:rPr>
                                    <m:t>𝑆</m:t>
                                  </m:r>
                                </m:e>
                                <m:sub>
                                  <m:r>
                                    <a:rPr lang="en-GB" sz="1700" b="0" i="1" smtClean="0">
                                      <a:latin typeface="Cambria Math" panose="02040503050406030204" pitchFamily="18" charset="0"/>
                                    </a:rPr>
                                    <m:t>𝑐</m:t>
                                  </m:r>
                                </m:sub>
                              </m:sSub>
                              <m:d>
                                <m:dPr>
                                  <m:ctrlPr>
                                    <a:rPr lang="en-GB" sz="1700" b="0" i="1" smtClean="0">
                                      <a:latin typeface="Cambria Math" panose="02040503050406030204" pitchFamily="18" charset="0"/>
                                    </a:rPr>
                                  </m:ctrlPr>
                                </m:dPr>
                                <m:e>
                                  <m:sSub>
                                    <m:sSubPr>
                                      <m:ctrlPr>
                                        <a:rPr lang="en-GB" sz="1700" b="0" i="1" smtClean="0">
                                          <a:latin typeface="Cambria Math" panose="02040503050406030204" pitchFamily="18" charset="0"/>
                                        </a:rPr>
                                      </m:ctrlPr>
                                    </m:sSubPr>
                                    <m:e>
                                      <m:r>
                                        <a:rPr lang="en-GB" sz="1700" b="0" i="1" smtClean="0">
                                          <a:latin typeface="Cambria Math" panose="02040503050406030204" pitchFamily="18" charset="0"/>
                                        </a:rPr>
                                        <m:t>𝐼</m:t>
                                      </m:r>
                                    </m:e>
                                    <m:sub>
                                      <m:r>
                                        <a:rPr lang="en-GB" sz="1700" b="0" i="1" smtClean="0">
                                          <a:latin typeface="Cambria Math" panose="02040503050406030204" pitchFamily="18" charset="0"/>
                                        </a:rPr>
                                        <m:t>0</m:t>
                                      </m:r>
                                    </m:sub>
                                  </m:sSub>
                                </m:e>
                              </m:d>
                            </m:num>
                            <m:den>
                              <m:r>
                                <a:rPr lang="en-GB" sz="1700" b="0" i="1" smtClean="0">
                                  <a:latin typeface="Cambria Math" panose="02040503050406030204" pitchFamily="18" charset="0"/>
                                </a:rPr>
                                <m:t>𝜕</m:t>
                              </m:r>
                              <m:sSub>
                                <m:sSubPr>
                                  <m:ctrlPr>
                                    <a:rPr lang="en-GB" sz="1700" b="0" i="1" smtClean="0">
                                      <a:latin typeface="Cambria Math" panose="02040503050406030204" pitchFamily="18" charset="0"/>
                                    </a:rPr>
                                  </m:ctrlPr>
                                </m:sSubPr>
                                <m:e>
                                  <m:r>
                                    <a:rPr lang="en-GB" sz="1700" b="0" i="1" smtClean="0">
                                      <a:latin typeface="Cambria Math" panose="02040503050406030204" pitchFamily="18" charset="0"/>
                                    </a:rPr>
                                    <m:t>𝐼</m:t>
                                  </m:r>
                                </m:e>
                                <m:sub>
                                  <m:r>
                                    <a:rPr lang="en-GB" sz="1700" b="0" i="1" smtClean="0">
                                      <a:latin typeface="Cambria Math" panose="02040503050406030204" pitchFamily="18" charset="0"/>
                                    </a:rPr>
                                    <m:t>𝑖</m:t>
                                  </m:r>
                                </m:sub>
                              </m:sSub>
                            </m:den>
                          </m:f>
                        </m:e>
                      </m:d>
                    </m:oMath>
                  </m:oMathPara>
                </a14:m>
                <a:endParaRPr lang="en-US" sz="1700" dirty="0"/>
              </a:p>
              <a:p>
                <a:r>
                  <a:rPr lang="en-US" sz="1700" dirty="0"/>
                  <a:t>Each term</a:t>
                </a:r>
              </a:p>
              <a:p>
                <a:pPr marL="0" indent="0">
                  <a:buNone/>
                </a:pPr>
                <a14:m>
                  <m:oMathPara xmlns:m="http://schemas.openxmlformats.org/officeDocument/2006/math">
                    <m:oMathParaPr>
                      <m:jc m:val="centerGroup"/>
                    </m:oMathParaPr>
                    <m:oMath xmlns:m="http://schemas.openxmlformats.org/officeDocument/2006/math">
                      <m:sSub>
                        <m:sSubPr>
                          <m:ctrlPr>
                            <a:rPr lang="en-GB" sz="1700" b="0" i="1" smtClean="0">
                              <a:latin typeface="Cambria Math" panose="02040503050406030204" pitchFamily="18" charset="0"/>
                            </a:rPr>
                          </m:ctrlPr>
                        </m:sSubPr>
                        <m:e>
                          <m:r>
                            <a:rPr lang="en-GB" sz="1700" b="0" i="1" smtClean="0">
                              <a:latin typeface="Cambria Math" panose="02040503050406030204" pitchFamily="18" charset="0"/>
                            </a:rPr>
                            <m:t>𝑅</m:t>
                          </m:r>
                        </m:e>
                        <m:sub>
                          <m:r>
                            <a:rPr lang="en-GB" sz="1700" b="0" i="1" smtClean="0">
                              <a:latin typeface="Cambria Math" panose="02040503050406030204" pitchFamily="18" charset="0"/>
                            </a:rPr>
                            <m:t>𝑖</m:t>
                          </m:r>
                        </m:sub>
                      </m:sSub>
                      <m:r>
                        <a:rPr lang="en-GB" sz="1700" b="0" i="1" smtClean="0">
                          <a:latin typeface="Cambria Math" panose="02040503050406030204" pitchFamily="18" charset="0"/>
                        </a:rPr>
                        <m:t>=</m:t>
                      </m:r>
                      <m:d>
                        <m:dPr>
                          <m:ctrlPr>
                            <a:rPr lang="en-GB" sz="1700" i="1">
                              <a:latin typeface="Cambria Math" panose="02040503050406030204" pitchFamily="18" charset="0"/>
                            </a:rPr>
                          </m:ctrlPr>
                        </m:dPr>
                        <m:e>
                          <m:sSub>
                            <m:sSubPr>
                              <m:ctrlPr>
                                <a:rPr lang="en-GB" sz="1700" i="1">
                                  <a:latin typeface="Cambria Math" panose="02040503050406030204" pitchFamily="18" charset="0"/>
                                </a:rPr>
                              </m:ctrlPr>
                            </m:sSubPr>
                            <m:e>
                              <m:r>
                                <a:rPr lang="en-GB" sz="1700" i="1">
                                  <a:latin typeface="Cambria Math" panose="02040503050406030204" pitchFamily="18" charset="0"/>
                                </a:rPr>
                                <m:t>𝐼</m:t>
                              </m:r>
                            </m:e>
                            <m:sub>
                              <m:r>
                                <a:rPr lang="en-GB" sz="1700" i="1">
                                  <a:latin typeface="Cambria Math" panose="02040503050406030204" pitchFamily="18" charset="0"/>
                                </a:rPr>
                                <m:t>𝑖</m:t>
                              </m:r>
                            </m:sub>
                          </m:sSub>
                          <m:r>
                            <a:rPr lang="en-GB" sz="1700" i="1">
                              <a:latin typeface="Cambria Math" panose="02040503050406030204" pitchFamily="18" charset="0"/>
                            </a:rPr>
                            <m:t>−</m:t>
                          </m:r>
                          <m:sSub>
                            <m:sSubPr>
                              <m:ctrlPr>
                                <a:rPr lang="en-GB" sz="1700" i="1">
                                  <a:latin typeface="Cambria Math" panose="02040503050406030204" pitchFamily="18" charset="0"/>
                                </a:rPr>
                              </m:ctrlPr>
                            </m:sSubPr>
                            <m:e>
                              <m:r>
                                <a:rPr lang="en-GB" sz="1700" i="1">
                                  <a:latin typeface="Cambria Math" panose="02040503050406030204" pitchFamily="18" charset="0"/>
                                </a:rPr>
                                <m:t>𝐼</m:t>
                              </m:r>
                            </m:e>
                            <m:sub>
                              <m:r>
                                <a:rPr lang="en-GB" sz="1700" i="1">
                                  <a:latin typeface="Cambria Math" panose="02040503050406030204" pitchFamily="18" charset="0"/>
                                </a:rPr>
                                <m:t>0</m:t>
                              </m:r>
                            </m:sub>
                          </m:sSub>
                        </m:e>
                      </m:d>
                      <m:d>
                        <m:dPr>
                          <m:ctrlPr>
                            <a:rPr lang="en-GB" sz="1700" i="1">
                              <a:latin typeface="Cambria Math" panose="02040503050406030204" pitchFamily="18" charset="0"/>
                            </a:rPr>
                          </m:ctrlPr>
                        </m:dPr>
                        <m:e>
                          <m:f>
                            <m:fPr>
                              <m:ctrlPr>
                                <a:rPr lang="en-GB" sz="1700" i="1">
                                  <a:latin typeface="Cambria Math" panose="02040503050406030204" pitchFamily="18" charset="0"/>
                                </a:rPr>
                              </m:ctrlPr>
                            </m:fPr>
                            <m:num>
                              <m:r>
                                <a:rPr lang="en-GB" sz="1700" i="1">
                                  <a:latin typeface="Cambria Math" panose="02040503050406030204" pitchFamily="18" charset="0"/>
                                </a:rPr>
                                <m:t>𝜕</m:t>
                              </m:r>
                              <m:sSub>
                                <m:sSubPr>
                                  <m:ctrlPr>
                                    <a:rPr lang="en-GB" sz="1700" i="1">
                                      <a:latin typeface="Cambria Math" panose="02040503050406030204" pitchFamily="18" charset="0"/>
                                    </a:rPr>
                                  </m:ctrlPr>
                                </m:sSubPr>
                                <m:e>
                                  <m:r>
                                    <a:rPr lang="en-GB" sz="1700" i="1">
                                      <a:latin typeface="Cambria Math" panose="02040503050406030204" pitchFamily="18" charset="0"/>
                                    </a:rPr>
                                    <m:t>𝑆</m:t>
                                  </m:r>
                                </m:e>
                                <m:sub>
                                  <m:r>
                                    <a:rPr lang="en-GB" sz="1700" i="1">
                                      <a:latin typeface="Cambria Math" panose="02040503050406030204" pitchFamily="18" charset="0"/>
                                    </a:rPr>
                                    <m:t>𝑐</m:t>
                                  </m:r>
                                </m:sub>
                              </m:sSub>
                              <m:d>
                                <m:dPr>
                                  <m:ctrlPr>
                                    <a:rPr lang="en-GB" sz="1700" i="1">
                                      <a:latin typeface="Cambria Math" panose="02040503050406030204" pitchFamily="18" charset="0"/>
                                    </a:rPr>
                                  </m:ctrlPr>
                                </m:dPr>
                                <m:e>
                                  <m:sSub>
                                    <m:sSubPr>
                                      <m:ctrlPr>
                                        <a:rPr lang="en-GB" sz="1700" i="1">
                                          <a:latin typeface="Cambria Math" panose="02040503050406030204" pitchFamily="18" charset="0"/>
                                        </a:rPr>
                                      </m:ctrlPr>
                                    </m:sSubPr>
                                    <m:e>
                                      <m:r>
                                        <a:rPr lang="en-GB" sz="1700" i="1">
                                          <a:latin typeface="Cambria Math" panose="02040503050406030204" pitchFamily="18" charset="0"/>
                                        </a:rPr>
                                        <m:t>𝐼</m:t>
                                      </m:r>
                                    </m:e>
                                    <m:sub>
                                      <m:r>
                                        <a:rPr lang="en-GB" sz="1700" i="1">
                                          <a:latin typeface="Cambria Math" panose="02040503050406030204" pitchFamily="18" charset="0"/>
                                        </a:rPr>
                                        <m:t>0</m:t>
                                      </m:r>
                                    </m:sub>
                                  </m:sSub>
                                </m:e>
                              </m:d>
                            </m:num>
                            <m:den>
                              <m:r>
                                <a:rPr lang="en-GB" sz="1700" i="1">
                                  <a:latin typeface="Cambria Math" panose="02040503050406030204" pitchFamily="18" charset="0"/>
                                </a:rPr>
                                <m:t>𝜕</m:t>
                              </m:r>
                              <m:sSub>
                                <m:sSubPr>
                                  <m:ctrlPr>
                                    <a:rPr lang="en-GB" sz="1700" i="1">
                                      <a:latin typeface="Cambria Math" panose="02040503050406030204" pitchFamily="18" charset="0"/>
                                    </a:rPr>
                                  </m:ctrlPr>
                                </m:sSubPr>
                                <m:e>
                                  <m:r>
                                    <a:rPr lang="en-GB" sz="1700" i="1">
                                      <a:latin typeface="Cambria Math" panose="02040503050406030204" pitchFamily="18" charset="0"/>
                                    </a:rPr>
                                    <m:t>𝐼</m:t>
                                  </m:r>
                                </m:e>
                                <m:sub>
                                  <m:r>
                                    <a:rPr lang="en-GB" sz="1700" i="1">
                                      <a:latin typeface="Cambria Math" panose="02040503050406030204" pitchFamily="18" charset="0"/>
                                    </a:rPr>
                                    <m:t>𝑖</m:t>
                                  </m:r>
                                </m:sub>
                              </m:sSub>
                            </m:den>
                          </m:f>
                        </m:e>
                      </m:d>
                    </m:oMath>
                  </m:oMathPara>
                </a14:m>
                <a:endParaRPr lang="en-US" sz="1700" dirty="0"/>
              </a:p>
              <a:p>
                <a:pPr marL="0" indent="0">
                  <a:buNone/>
                </a:pPr>
                <a:r>
                  <a:rPr lang="en-US" sz="1700" dirty="0"/>
                  <a:t>gives the </a:t>
                </a:r>
                <a:r>
                  <a:rPr lang="en-US" sz="1700" b="1" dirty="0"/>
                  <a:t>relevance (contribution)</a:t>
                </a:r>
                <a:r>
                  <a:rPr lang="en-US" sz="1700" dirty="0"/>
                  <a:t> of pixel </a:t>
                </a:r>
                <a14:m>
                  <m:oMath xmlns:m="http://schemas.openxmlformats.org/officeDocument/2006/math">
                    <m:r>
                      <a:rPr lang="en-US" sz="1700" i="1" dirty="0" smtClean="0">
                        <a:latin typeface="Cambria Math" panose="02040503050406030204" pitchFamily="18" charset="0"/>
                      </a:rPr>
                      <m:t>𝑖</m:t>
                    </m:r>
                  </m:oMath>
                </a14:m>
                <a:r>
                  <a:rPr lang="en-US" sz="1700" dirty="0"/>
                  <a:t>.</a:t>
                </a:r>
              </a:p>
              <a:p>
                <a14:m>
                  <m:oMath xmlns:m="http://schemas.openxmlformats.org/officeDocument/2006/math">
                    <m:sSub>
                      <m:sSubPr>
                        <m:ctrlPr>
                          <a:rPr lang="en-GB" sz="1700" b="0" i="1" dirty="0" smtClean="0">
                            <a:latin typeface="Cambria Math" panose="02040503050406030204" pitchFamily="18" charset="0"/>
                          </a:rPr>
                        </m:ctrlPr>
                      </m:sSubPr>
                      <m:e>
                        <m:r>
                          <a:rPr lang="en-US" sz="1700" i="1" dirty="0" smtClean="0">
                            <a:latin typeface="Cambria Math" panose="02040503050406030204" pitchFamily="18" charset="0"/>
                          </a:rPr>
                          <m:t>𝐼</m:t>
                        </m:r>
                      </m:e>
                      <m:sub>
                        <m:r>
                          <a:rPr lang="en-US" sz="1700" i="1" dirty="0" smtClean="0">
                            <a:latin typeface="Cambria Math" panose="02040503050406030204" pitchFamily="18" charset="0"/>
                          </a:rPr>
                          <m:t>0</m:t>
                        </m:r>
                      </m:sub>
                    </m:sSub>
                    <m:r>
                      <a:rPr lang="en-US" sz="1700" i="1" dirty="0" smtClean="0">
                        <a:latin typeface="Cambria Math" panose="02040503050406030204" pitchFamily="18" charset="0"/>
                      </a:rPr>
                      <m:t>​ </m:t>
                    </m:r>
                  </m:oMath>
                </a14:m>
                <a:r>
                  <a:rPr lang="en-US" sz="1700" dirty="0"/>
                  <a:t>represents an input with </a:t>
                </a:r>
                <a:r>
                  <a:rPr lang="en-US" sz="1700" i="1" dirty="0"/>
                  <a:t>no class-specific information</a:t>
                </a:r>
                <a:r>
                  <a:rPr lang="en-US" sz="1700" dirty="0"/>
                  <a:t> (e.g., black image, blurred image, dataset mean).</a:t>
                </a:r>
              </a:p>
              <a:p>
                <a:r>
                  <a:rPr lang="en-US" sz="1700" dirty="0"/>
                  <a:t>The difference </a:t>
                </a:r>
                <a14:m>
                  <m:oMath xmlns:m="http://schemas.openxmlformats.org/officeDocument/2006/math">
                    <m:r>
                      <a:rPr lang="en-US" sz="1700" i="1" dirty="0" smtClean="0">
                        <a:latin typeface="Cambria Math" panose="02040503050406030204" pitchFamily="18" charset="0"/>
                      </a:rPr>
                      <m:t>𝐼</m:t>
                    </m:r>
                    <m:r>
                      <a:rPr lang="en-US" sz="1700" i="1" dirty="0" smtClean="0">
                        <a:latin typeface="Cambria Math" panose="02040503050406030204" pitchFamily="18" charset="0"/>
                      </a:rPr>
                      <m:t> − </m:t>
                    </m:r>
                    <m:sSub>
                      <m:sSubPr>
                        <m:ctrlPr>
                          <a:rPr lang="en-US" sz="1700" i="1" dirty="0">
                            <a:latin typeface="Cambria Math" panose="02040503050406030204" pitchFamily="18" charset="0"/>
                          </a:rPr>
                        </m:ctrlPr>
                      </m:sSubPr>
                      <m:e>
                        <m:r>
                          <a:rPr lang="en-US" sz="1700" i="1" dirty="0">
                            <a:latin typeface="Cambria Math" panose="02040503050406030204" pitchFamily="18" charset="0"/>
                          </a:rPr>
                          <m:t>𝐼</m:t>
                        </m:r>
                      </m:e>
                      <m:sub>
                        <m:r>
                          <a:rPr lang="en-US" sz="1700" i="1" dirty="0">
                            <a:latin typeface="Cambria Math" panose="02040503050406030204" pitchFamily="18" charset="0"/>
                          </a:rPr>
                          <m:t>0</m:t>
                        </m:r>
                      </m:sub>
                    </m:sSub>
                  </m:oMath>
                </a14:m>
                <a:r>
                  <a:rPr lang="en-US" sz="1700" dirty="0"/>
                  <a:t>​ defines </a:t>
                </a:r>
                <a:r>
                  <a:rPr lang="en-US" sz="1700" i="1" dirty="0"/>
                  <a:t>how much signal</a:t>
                </a:r>
                <a:r>
                  <a:rPr lang="en-US" sz="1700" dirty="0"/>
                  <a:t> each pixel adds.</a:t>
                </a:r>
              </a:p>
              <a:p>
                <a:pPr lvl="1"/>
                <a:r>
                  <a:rPr lang="en-US" sz="1700" dirty="0"/>
                  <a:t>Good baseline → meaningful attributions; </a:t>
                </a:r>
              </a:p>
              <a:p>
                <a:pPr lvl="1"/>
                <a:r>
                  <a:rPr lang="en-US" sz="1700" dirty="0"/>
                  <a:t>Bad baseline → distorted relevance.</a:t>
                </a:r>
              </a:p>
            </p:txBody>
          </p:sp>
        </mc:Choice>
        <mc:Fallback xmlns="">
          <p:sp>
            <p:nvSpPr>
              <p:cNvPr id="7" name="Content Placeholder 6">
                <a:extLst>
                  <a:ext uri="{FF2B5EF4-FFF2-40B4-BE49-F238E27FC236}">
                    <a16:creationId xmlns:a16="http://schemas.microsoft.com/office/drawing/2014/main" id="{6F9038E0-16A8-367B-5D37-86F3F1B72DA7}"/>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824" t="-1541"/>
                </a:stretch>
              </a:blipFill>
            </p:spPr>
            <p:txBody>
              <a:bodyPr/>
              <a:lstStyle/>
              <a:p>
                <a:r>
                  <a:rPr lang="en-US">
                    <a:noFill/>
                  </a:rPr>
                  <a:t> </a:t>
                </a:r>
              </a:p>
            </p:txBody>
          </p:sp>
        </mc:Fallback>
      </mc:AlternateContent>
      <p:pic>
        <p:nvPicPr>
          <p:cNvPr id="2051" name="Picture 3" descr="Generated image">
            <a:extLst>
              <a:ext uri="{FF2B5EF4-FFF2-40B4-BE49-F238E27FC236}">
                <a16:creationId xmlns:a16="http://schemas.microsoft.com/office/drawing/2014/main" id="{585F1F13-692E-EE09-904A-E1281BB902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2200" y="2271935"/>
            <a:ext cx="5181600" cy="3458717"/>
          </a:xfrm>
          <a:prstGeom prst="rect">
            <a:avLst/>
          </a:prstGeom>
          <a:solidFill>
            <a:srgbClr val="FFFFFF"/>
          </a:solidFill>
        </p:spPr>
      </p:pic>
      <p:sp>
        <p:nvSpPr>
          <p:cNvPr id="5" name="Slide Number Placeholder 4">
            <a:extLst>
              <a:ext uri="{FF2B5EF4-FFF2-40B4-BE49-F238E27FC236}">
                <a16:creationId xmlns:a16="http://schemas.microsoft.com/office/drawing/2014/main" id="{B6E4266A-598D-B1FD-993C-821EBB1E8F49}"/>
              </a:ext>
            </a:extLst>
          </p:cNvPr>
          <p:cNvSpPr>
            <a:spLocks noGrp="1"/>
          </p:cNvSpPr>
          <p:nvPr>
            <p:ph type="sldNum" sz="quarter" idx="12"/>
          </p:nvPr>
        </p:nvSpPr>
        <p:spPr>
          <a:xfrm>
            <a:off x="8204504" y="6364363"/>
            <a:ext cx="2743200" cy="365125"/>
          </a:xfrm>
        </p:spPr>
        <p:txBody>
          <a:bodyPr anchor="ctr">
            <a:normAutofit/>
          </a:bodyPr>
          <a:lstStyle/>
          <a:p>
            <a:pPr>
              <a:spcAft>
                <a:spcPts val="600"/>
              </a:spcAft>
            </a:pPr>
            <a:fld id="{6D9D89A0-785F-43A1-AC55-89E62F82BAFC}" type="slidenum">
              <a:rPr lang="en-US" smtClean="0"/>
              <a:pPr>
                <a:spcAft>
                  <a:spcPts val="600"/>
                </a:spcAft>
              </a:pPr>
              <a:t>42</a:t>
            </a:fld>
            <a:endParaRPr lang="en-US"/>
          </a:p>
        </p:txBody>
      </p:sp>
    </p:spTree>
    <p:extLst>
      <p:ext uri="{BB962C8B-B14F-4D97-AF65-F5344CB8AC3E}">
        <p14:creationId xmlns:p14="http://schemas.microsoft.com/office/powerpoint/2010/main" val="3392481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D150-FF75-C20E-3D1D-A4C8DB308524}"/>
              </a:ext>
            </a:extLst>
          </p:cNvPr>
          <p:cNvSpPr>
            <a:spLocks noGrp="1"/>
          </p:cNvSpPr>
          <p:nvPr>
            <p:ph type="title"/>
          </p:nvPr>
        </p:nvSpPr>
        <p:spPr>
          <a:xfrm>
            <a:off x="839788" y="457200"/>
            <a:ext cx="3932237" cy="1600200"/>
          </a:xfrm>
        </p:spPr>
        <p:txBody>
          <a:bodyPr anchor="b">
            <a:normAutofit/>
          </a:bodyPr>
          <a:lstStyle/>
          <a:p>
            <a:r>
              <a:rPr lang="en-US" dirty="0"/>
              <a:t>The Taylor Decomposition of the Class Score</a:t>
            </a:r>
          </a:p>
        </p:txBody>
      </p:sp>
      <p:sp>
        <p:nvSpPr>
          <p:cNvPr id="13" name="Text Placeholder 3">
            <a:extLst>
              <a:ext uri="{FF2B5EF4-FFF2-40B4-BE49-F238E27FC236}">
                <a16:creationId xmlns:a16="http://schemas.microsoft.com/office/drawing/2014/main" id="{8C859AF3-C367-527D-3CC0-DF23F7C10B6B}"/>
              </a:ext>
            </a:extLst>
          </p:cNvPr>
          <p:cNvSpPr>
            <a:spLocks noGrp="1"/>
          </p:cNvSpPr>
          <p:nvPr>
            <p:ph type="body" sz="half" idx="2"/>
          </p:nvPr>
        </p:nvSpPr>
        <p:spPr>
          <a:xfrm>
            <a:off x="839788" y="2057400"/>
            <a:ext cx="3932237" cy="3811588"/>
          </a:xfrm>
        </p:spPr>
        <p:txBody>
          <a:bodyPr/>
          <a:lstStyle/>
          <a:p>
            <a:endParaRPr lang="en-US"/>
          </a:p>
        </p:txBody>
      </p:sp>
      <p:sp>
        <p:nvSpPr>
          <p:cNvPr id="5" name="Slide Number Placeholder 4">
            <a:extLst>
              <a:ext uri="{FF2B5EF4-FFF2-40B4-BE49-F238E27FC236}">
                <a16:creationId xmlns:a16="http://schemas.microsoft.com/office/drawing/2014/main" id="{DC642A78-8395-0945-5896-C1ABE9F0FED6}"/>
              </a:ext>
            </a:extLst>
          </p:cNvPr>
          <p:cNvSpPr>
            <a:spLocks noGrp="1"/>
          </p:cNvSpPr>
          <p:nvPr>
            <p:ph type="sldNum" sz="quarter" idx="12"/>
          </p:nvPr>
        </p:nvSpPr>
        <p:spPr>
          <a:xfrm>
            <a:off x="8204504" y="6364363"/>
            <a:ext cx="2743200" cy="365125"/>
          </a:xfrm>
        </p:spPr>
        <p:txBody>
          <a:bodyPr anchor="ctr">
            <a:normAutofit/>
          </a:bodyPr>
          <a:lstStyle/>
          <a:p>
            <a:pPr>
              <a:spcAft>
                <a:spcPts val="600"/>
              </a:spcAft>
            </a:pPr>
            <a:fld id="{6D9D89A0-785F-43A1-AC55-89E62F82BAFC}" type="slidenum">
              <a:rPr lang="en-US" smtClean="0"/>
              <a:pPr>
                <a:spcAft>
                  <a:spcPts val="600"/>
                </a:spcAft>
              </a:pPr>
              <a:t>43</a:t>
            </a:fld>
            <a:endParaRPr lang="en-US"/>
          </a:p>
        </p:txBody>
      </p:sp>
      <mc:AlternateContent xmlns:mc="http://schemas.openxmlformats.org/markup-compatibility/2006" xmlns:a14="http://schemas.microsoft.com/office/drawing/2010/main">
        <mc:Choice Requires="a14">
          <p:graphicFrame>
            <p:nvGraphicFramePr>
              <p:cNvPr id="9" name="Rectangle 1">
                <a:extLst>
                  <a:ext uri="{FF2B5EF4-FFF2-40B4-BE49-F238E27FC236}">
                    <a16:creationId xmlns:a16="http://schemas.microsoft.com/office/drawing/2014/main" id="{D0B289ED-6DA1-C210-A1DE-AD89411C965C}"/>
                  </a:ext>
                </a:extLst>
              </p:cNvPr>
              <p:cNvGraphicFramePr>
                <a:graphicFrameLocks noGrp="1"/>
              </p:cNvGraphicFramePr>
              <p:nvPr>
                <p:ph idx="1"/>
                <p:extLst>
                  <p:ext uri="{D42A27DB-BD31-4B8C-83A1-F6EECF244321}">
                    <p14:modId xmlns:p14="http://schemas.microsoft.com/office/powerpoint/2010/main" val="219716702"/>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 name="Rectangle 1">
                <a:extLst>
                  <a:ext uri="{FF2B5EF4-FFF2-40B4-BE49-F238E27FC236}">
                    <a16:creationId xmlns:a16="http://schemas.microsoft.com/office/drawing/2014/main" id="{D0B289ED-6DA1-C210-A1DE-AD89411C965C}"/>
                  </a:ext>
                </a:extLst>
              </p:cNvPr>
              <p:cNvGraphicFramePr>
                <a:graphicFrameLocks noGrp="1"/>
              </p:cNvGraphicFramePr>
              <p:nvPr>
                <p:ph idx="1"/>
                <p:extLst>
                  <p:ext uri="{D42A27DB-BD31-4B8C-83A1-F6EECF244321}">
                    <p14:modId xmlns:p14="http://schemas.microsoft.com/office/powerpoint/2010/main" val="219716702"/>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8" name="AutoShape 3" descr="Generated image">
            <a:extLst>
              <a:ext uri="{FF2B5EF4-FFF2-40B4-BE49-F238E27FC236}">
                <a16:creationId xmlns:a16="http://schemas.microsoft.com/office/drawing/2014/main" id="{5B9152EE-144E-396C-9A45-B6750DDBFC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14754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23ECFC-D8D1-CC87-20E7-D7AFCF4DF11B}"/>
              </a:ext>
            </a:extLst>
          </p:cNvPr>
          <p:cNvSpPr>
            <a:spLocks noGrp="1"/>
          </p:cNvSpPr>
          <p:nvPr>
            <p:ph type="title"/>
          </p:nvPr>
        </p:nvSpPr>
        <p:spPr/>
        <p:txBody>
          <a:bodyPr anchor="ctr">
            <a:normAutofit/>
          </a:bodyPr>
          <a:lstStyle/>
          <a:p>
            <a:r>
              <a:rPr lang="en-US" altLang="en-US" b="1"/>
              <a:t>Deep Taylor Decomposition (DTD)</a:t>
            </a:r>
            <a:endParaRPr lang="en-US" dirty="0"/>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27E25A90-A88A-3423-439D-87C0C03AF3B3}"/>
                  </a:ext>
                </a:extLst>
              </p:cNvPr>
              <p:cNvSpPr>
                <a:spLocks noGrp="1" noChangeArrowheads="1"/>
              </p:cNvSpPr>
              <p:nvPr>
                <p:ph idx="1"/>
              </p:nvPr>
            </p:nvSpPr>
            <p:spPr bwMode="auto">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rPr>
                  <a:t>Deep Taylor Decomposition (DTD)</a:t>
                </a:r>
                <a:r>
                  <a:rPr kumimoji="0" lang="en-US" altLang="en-US" b="0" i="0" u="none" strike="noStrike" cap="none" normalizeH="0" baseline="0" dirty="0">
                    <a:ln>
                      <a:noFill/>
                    </a:ln>
                    <a:effectLst/>
                  </a:rPr>
                  <a:t> applies Taylor expansion </a:t>
                </a:r>
                <a:r>
                  <a:rPr kumimoji="0" lang="en-US" altLang="en-US" b="0" i="1" u="none" strike="noStrike" cap="none" normalizeH="0" baseline="0" dirty="0">
                    <a:ln>
                      <a:noFill/>
                    </a:ln>
                    <a:effectLst/>
                  </a:rPr>
                  <a:t>locally at each layer</a:t>
                </a:r>
                <a:r>
                  <a:rPr kumimoji="0" lang="en-US" altLang="en-US" b="0" i="0" u="none" strike="noStrike" cap="none" normalizeH="0" baseline="0" dirty="0">
                    <a:ln>
                      <a:noFill/>
                    </a:ln>
                    <a:effectLst/>
                  </a:rPr>
                  <a:t> of the network.</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effectLst/>
                  </a:rPr>
                  <a:t>Each neuron’s relevance </a:t>
                </a:r>
                <a14:m>
                  <m:oMath xmlns:m="http://schemas.openxmlformats.org/officeDocument/2006/math">
                    <m:sSubSup>
                      <m:sSubSupPr>
                        <m:ctrlPr>
                          <a:rPr kumimoji="0" lang="en-US" altLang="en-US" b="0" i="1" u="none" strike="noStrike" cap="none" normalizeH="0" baseline="0" dirty="0" smtClean="0">
                            <a:ln>
                              <a:noFill/>
                            </a:ln>
                            <a:effectLst/>
                            <a:latin typeface="Cambria Math" panose="02040503050406030204" pitchFamily="18" charset="0"/>
                          </a:rPr>
                        </m:ctrlPr>
                      </m:sSubSupPr>
                      <m:e>
                        <m:r>
                          <a:rPr kumimoji="0" lang="en-US" altLang="en-US" b="0" i="1" u="none" strike="noStrike" cap="none" normalizeH="0" baseline="0" dirty="0" smtClean="0">
                            <a:ln>
                              <a:noFill/>
                            </a:ln>
                            <a:effectLst/>
                            <a:latin typeface="Cambria Math" panose="02040503050406030204" pitchFamily="18" charset="0"/>
                          </a:rPr>
                          <m:t>𝑅</m:t>
                        </m:r>
                      </m:e>
                      <m:sub>
                        <m:r>
                          <a:rPr kumimoji="0" lang="en-US" altLang="en-US" b="0" i="1" u="none" strike="noStrike" cap="none" normalizeH="0" baseline="0" dirty="0" smtClean="0">
                            <a:ln>
                              <a:noFill/>
                            </a:ln>
                            <a:effectLst/>
                            <a:latin typeface="Cambria Math" panose="02040503050406030204" pitchFamily="18" charset="0"/>
                          </a:rPr>
                          <m:t>𝑗</m:t>
                        </m:r>
                      </m:sub>
                      <m:sup>
                        <m:r>
                          <a:rPr kumimoji="0" lang="en-US" altLang="en-US" b="0" i="1" u="none" strike="noStrike" cap="none" normalizeH="0" baseline="0" dirty="0" smtClean="0">
                            <a:ln>
                              <a:noFill/>
                            </a:ln>
                            <a:effectLst/>
                            <a:latin typeface="Cambria Math" panose="02040503050406030204" pitchFamily="18" charset="0"/>
                          </a:rPr>
                          <m:t>𝑙</m:t>
                        </m:r>
                        <m:r>
                          <a:rPr kumimoji="0" lang="en-US" altLang="en-US" b="0" i="1" u="none" strike="noStrike" cap="none" normalizeH="0" baseline="0" dirty="0" smtClean="0">
                            <a:ln>
                              <a:noFill/>
                            </a:ln>
                            <a:effectLst/>
                            <a:latin typeface="Cambria Math" panose="02040503050406030204" pitchFamily="18" charset="0"/>
                          </a:rPr>
                          <m:t>+1</m:t>
                        </m:r>
                      </m:sup>
                    </m:sSubSup>
                  </m:oMath>
                </a14:m>
                <a:r>
                  <a:rPr kumimoji="0" lang="en-US" altLang="en-US" b="0" i="0" u="none" strike="noStrike" cap="none" normalizeH="0" baseline="0" dirty="0">
                    <a:ln>
                      <a:noFill/>
                    </a:ln>
                    <a:effectLst/>
                  </a:rPr>
                  <a:t>  is redistributed to its inputs </a:t>
                </a:r>
                <a14:m>
                  <m:oMath xmlns:m="http://schemas.openxmlformats.org/officeDocument/2006/math">
                    <m:sSubSup>
                      <m:sSubSupPr>
                        <m:ctrlPr>
                          <a:rPr kumimoji="0" lang="en-US" altLang="en-US" b="0" i="1" u="none" strike="noStrike" cap="none" normalizeH="0" baseline="0" dirty="0" smtClean="0">
                            <a:ln>
                              <a:noFill/>
                            </a:ln>
                            <a:effectLst/>
                            <a:latin typeface="Cambria Math" panose="02040503050406030204" pitchFamily="18" charset="0"/>
                          </a:rPr>
                        </m:ctrlPr>
                      </m:sSubSupPr>
                      <m:e>
                        <m:r>
                          <a:rPr kumimoji="0" lang="en-US" altLang="en-US" b="0" i="1" u="none" strike="noStrike" cap="none" normalizeH="0" baseline="0" dirty="0" smtClean="0">
                            <a:ln>
                              <a:noFill/>
                            </a:ln>
                            <a:effectLst/>
                            <a:latin typeface="Cambria Math" panose="02040503050406030204" pitchFamily="18" charset="0"/>
                          </a:rPr>
                          <m:t>𝑅</m:t>
                        </m:r>
                      </m:e>
                      <m:sub>
                        <m:r>
                          <a:rPr kumimoji="0" lang="en-US" altLang="en-US" b="0" i="1" u="none" strike="noStrike" cap="none" normalizeH="0" baseline="0" dirty="0" smtClean="0">
                            <a:ln>
                              <a:noFill/>
                            </a:ln>
                            <a:effectLst/>
                            <a:latin typeface="Cambria Math" panose="02040503050406030204" pitchFamily="18" charset="0"/>
                          </a:rPr>
                          <m:t>𝑖</m:t>
                        </m:r>
                      </m:sub>
                      <m:sup>
                        <m:r>
                          <a:rPr kumimoji="0" lang="en-US" altLang="en-US" b="0" i="1" u="none" strike="noStrike" cap="none" normalizeH="0" baseline="0" dirty="0" smtClean="0">
                            <a:ln>
                              <a:noFill/>
                            </a:ln>
                            <a:effectLst/>
                            <a:latin typeface="Cambria Math" panose="02040503050406030204" pitchFamily="18" charset="0"/>
                          </a:rPr>
                          <m:t>𝑙</m:t>
                        </m:r>
                      </m:sup>
                    </m:sSubSup>
                  </m:oMath>
                </a14:m>
                <a:r>
                  <a:rPr kumimoji="0" lang="en-US" altLang="en-US" b="0" i="0" u="none" strike="noStrike" cap="none" normalizeH="0" baseline="0" dirty="0">
                    <a:ln>
                      <a:noFill/>
                    </a:ln>
                    <a:effectLst/>
                  </a:rPr>
                  <a:t>​ using local linear rules derived from Taylor analysis.</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effectLst/>
                  </a:rPr>
                  <a:t>Ensures </a:t>
                </a:r>
                <a:r>
                  <a:rPr kumimoji="0" lang="en-US" altLang="en-US" b="1" i="0" u="none" strike="noStrike" cap="none" normalizeH="0" baseline="0" dirty="0">
                    <a:ln>
                      <a:noFill/>
                    </a:ln>
                    <a:effectLst/>
                  </a:rPr>
                  <a:t>relevance conservation</a:t>
                </a:r>
                <a:r>
                  <a:rPr kumimoji="0" lang="en-US" altLang="en-US" b="0" i="0" u="none" strike="noStrike" cap="none" normalizeH="0" baseline="0" dirty="0">
                    <a:ln>
                      <a:noFill/>
                    </a:ln>
                    <a:effectLst/>
                  </a:rPr>
                  <a:t>:</a:t>
                </a:r>
              </a:p>
              <a:p>
                <a:pPr marL="0" lvl="0" indent="0" eaLnBrk="0" fontAlgn="base" hangingPunct="0">
                  <a:spcBef>
                    <a:spcPct val="0"/>
                  </a:spcBef>
                  <a:spcAft>
                    <a:spcPts val="600"/>
                  </a:spcAft>
                  <a:buNone/>
                </a:pPr>
                <a14:m>
                  <m:oMathPara xmlns:m="http://schemas.openxmlformats.org/officeDocument/2006/math">
                    <m:oMathParaPr>
                      <m:jc m:val="centerGroup"/>
                    </m:oMathParaPr>
                    <m:oMath xmlns:m="http://schemas.openxmlformats.org/officeDocument/2006/math">
                      <m:nary>
                        <m:naryPr>
                          <m:chr m:val="∑"/>
                          <m:supHide m:val="on"/>
                          <m:ctrlPr>
                            <a:rPr kumimoji="0" lang="en-GB" altLang="en-US" b="0" i="1" u="none" strike="noStrike" cap="none" normalizeH="0" baseline="0" dirty="0" smtClean="0">
                              <a:ln>
                                <a:noFill/>
                              </a:ln>
                              <a:effectLst/>
                              <a:latin typeface="Cambria Math" panose="02040503050406030204" pitchFamily="18" charset="0"/>
                            </a:rPr>
                          </m:ctrlPr>
                        </m:naryPr>
                        <m:sub>
                          <m:r>
                            <a:rPr kumimoji="0" lang="en-GB" altLang="en-US" b="0" i="1" u="none" strike="noStrike" cap="none" normalizeH="0" baseline="0" dirty="0" smtClean="0">
                              <a:ln>
                                <a:noFill/>
                              </a:ln>
                              <a:effectLst/>
                              <a:latin typeface="Cambria Math" panose="02040503050406030204" pitchFamily="18" charset="0"/>
                            </a:rPr>
                            <m:t>𝑖</m:t>
                          </m:r>
                        </m:sub>
                        <m:sup/>
                        <m:e>
                          <m:sSubSup>
                            <m:sSubSupPr>
                              <m:ctrlPr>
                                <a:rPr kumimoji="0" lang="en-GB" altLang="en-US" b="0" i="1" u="none" strike="noStrike" cap="none" normalizeH="0" baseline="0" dirty="0" smtClean="0">
                                  <a:ln>
                                    <a:noFill/>
                                  </a:ln>
                                  <a:effectLst/>
                                  <a:latin typeface="Cambria Math" panose="02040503050406030204" pitchFamily="18" charset="0"/>
                                </a:rPr>
                              </m:ctrlPr>
                            </m:sSubSupPr>
                            <m:e>
                              <m:r>
                                <a:rPr kumimoji="0" lang="en-GB" altLang="en-US" b="0" i="1" u="none" strike="noStrike" cap="none" normalizeH="0" baseline="0" dirty="0" smtClean="0">
                                  <a:ln>
                                    <a:noFill/>
                                  </a:ln>
                                  <a:effectLst/>
                                  <a:latin typeface="Cambria Math" panose="02040503050406030204" pitchFamily="18" charset="0"/>
                                </a:rPr>
                                <m:t>𝑅</m:t>
                              </m:r>
                            </m:e>
                            <m:sub>
                              <m:r>
                                <a:rPr kumimoji="0" lang="en-GB" altLang="en-US" b="0" i="1" u="none" strike="noStrike" cap="none" normalizeH="0" baseline="0" dirty="0" smtClean="0">
                                  <a:ln>
                                    <a:noFill/>
                                  </a:ln>
                                  <a:effectLst/>
                                  <a:latin typeface="Cambria Math" panose="02040503050406030204" pitchFamily="18" charset="0"/>
                                </a:rPr>
                                <m:t>𝑖</m:t>
                              </m:r>
                            </m:sub>
                            <m:sup>
                              <m:r>
                                <a:rPr kumimoji="0" lang="en-GB" altLang="en-US" b="0" i="1" u="none" strike="noStrike" cap="none" normalizeH="0" baseline="0" dirty="0" smtClean="0">
                                  <a:ln>
                                    <a:noFill/>
                                  </a:ln>
                                  <a:effectLst/>
                                  <a:latin typeface="Cambria Math" panose="02040503050406030204" pitchFamily="18" charset="0"/>
                                </a:rPr>
                                <m:t>𝑙</m:t>
                              </m:r>
                            </m:sup>
                          </m:sSubSup>
                        </m:e>
                      </m:nary>
                      <m:r>
                        <a:rPr kumimoji="0" lang="en-US" altLang="en-US" b="0" i="1" u="none" strike="noStrike" cap="none" normalizeH="0" baseline="0" dirty="0" smtClean="0">
                          <a:ln>
                            <a:noFill/>
                          </a:ln>
                          <a:effectLst/>
                          <a:latin typeface="Cambria Math" panose="02040503050406030204" pitchFamily="18" charset="0"/>
                        </a:rPr>
                        <m:t>=</m:t>
                      </m:r>
                      <m:nary>
                        <m:naryPr>
                          <m:chr m:val="∑"/>
                          <m:supHide m:val="on"/>
                          <m:ctrlPr>
                            <a:rPr kumimoji="0" lang="en-GB" altLang="en-US" b="0" i="1" u="none" strike="noStrike" cap="none" normalizeH="0" baseline="0" dirty="0" smtClean="0">
                              <a:ln>
                                <a:noFill/>
                              </a:ln>
                              <a:effectLst/>
                              <a:latin typeface="Cambria Math" panose="02040503050406030204" pitchFamily="18" charset="0"/>
                            </a:rPr>
                          </m:ctrlPr>
                        </m:naryPr>
                        <m:sub>
                          <m:r>
                            <a:rPr kumimoji="0" lang="en-GB" altLang="en-US" b="0" i="1" u="none" strike="noStrike" cap="none" normalizeH="0" baseline="0" dirty="0" smtClean="0">
                              <a:ln>
                                <a:noFill/>
                              </a:ln>
                              <a:effectLst/>
                              <a:latin typeface="Cambria Math" panose="02040503050406030204" pitchFamily="18" charset="0"/>
                            </a:rPr>
                            <m:t>𝑗</m:t>
                          </m:r>
                        </m:sub>
                        <m:sup/>
                        <m:e>
                          <m:sSubSup>
                            <m:sSubSupPr>
                              <m:ctrlPr>
                                <a:rPr lang="en-US" altLang="en-US" i="1" dirty="0">
                                  <a:latin typeface="Cambria Math" panose="02040503050406030204" pitchFamily="18" charset="0"/>
                                </a:rPr>
                              </m:ctrlPr>
                            </m:sSubSupPr>
                            <m:e>
                              <m:r>
                                <a:rPr lang="en-US" altLang="en-US" i="1" dirty="0" err="1">
                                  <a:latin typeface="Cambria Math" panose="02040503050406030204" pitchFamily="18" charset="0"/>
                                </a:rPr>
                                <m:t>𝑅</m:t>
                              </m:r>
                            </m:e>
                            <m:sub>
                              <m:r>
                                <a:rPr lang="en-US" altLang="en-US" i="1" dirty="0" err="1">
                                  <a:latin typeface="Cambria Math" panose="02040503050406030204" pitchFamily="18" charset="0"/>
                                </a:rPr>
                                <m:t>𝑗</m:t>
                              </m:r>
                            </m:sub>
                            <m:sup>
                              <m:r>
                                <a:rPr lang="en-US" altLang="en-US" i="1" dirty="0">
                                  <a:latin typeface="Cambria Math" panose="02040503050406030204" pitchFamily="18" charset="0"/>
                                </a:rPr>
                                <m:t>𝑙</m:t>
                              </m:r>
                              <m:r>
                                <a:rPr lang="en-US" altLang="en-US" i="1" dirty="0">
                                  <a:latin typeface="Cambria Math" panose="02040503050406030204" pitchFamily="18" charset="0"/>
                                </a:rPr>
                                <m:t>+1</m:t>
                              </m:r>
                            </m:sup>
                          </m:sSubSup>
                        </m:e>
                      </m:nary>
                      <m:r>
                        <a:rPr kumimoji="0" lang="en-US" altLang="en-US" b="0" i="1" u="none" strike="noStrike" cap="none" normalizeH="0" baseline="0" dirty="0" smtClean="0">
                          <a:ln>
                            <a:noFill/>
                          </a:ln>
                          <a:effectLst/>
                          <a:latin typeface="Cambria Math" panose="02040503050406030204" pitchFamily="18" charset="0"/>
                        </a:rPr>
                        <m:t>= </m:t>
                      </m:r>
                      <m:sSub>
                        <m:sSubPr>
                          <m:ctrlPr>
                            <a:rPr kumimoji="0" lang="en-US" altLang="en-US" b="0" i="1" u="none" strike="noStrike" cap="none" normalizeH="0" baseline="0" dirty="0" err="1" smtClean="0">
                              <a:ln>
                                <a:noFill/>
                              </a:ln>
                              <a:effectLst/>
                              <a:latin typeface="Cambria Math" panose="02040503050406030204" pitchFamily="18" charset="0"/>
                            </a:rPr>
                          </m:ctrlPr>
                        </m:sSubPr>
                        <m:e>
                          <m:r>
                            <a:rPr kumimoji="0" lang="en-US" altLang="en-US" b="0" i="1" u="none" strike="noStrike" cap="none" normalizeH="0" baseline="0" dirty="0" err="1" smtClean="0">
                              <a:ln>
                                <a:noFill/>
                              </a:ln>
                              <a:effectLst/>
                              <a:latin typeface="Cambria Math" panose="02040503050406030204" pitchFamily="18" charset="0"/>
                            </a:rPr>
                            <m:t>𝑆</m:t>
                          </m:r>
                        </m:e>
                        <m:sub>
                          <m:r>
                            <a:rPr kumimoji="0" lang="en-US" altLang="en-US" b="0" i="1" u="none" strike="noStrike" cap="none" normalizeH="0" baseline="0" dirty="0" err="1" smtClean="0">
                              <a:ln>
                                <a:noFill/>
                              </a:ln>
                              <a:effectLst/>
                              <a:latin typeface="Cambria Math" panose="02040503050406030204" pitchFamily="18" charset="0"/>
                            </a:rPr>
                            <m:t>𝑐</m:t>
                          </m:r>
                        </m:sub>
                      </m:sSub>
                      <m:d>
                        <m:dPr>
                          <m:ctrlPr>
                            <a:rPr kumimoji="0" lang="en-US" altLang="en-US" b="0" i="1" u="none" strike="noStrike" cap="none" normalizeH="0" baseline="0" dirty="0" smtClean="0">
                              <a:ln>
                                <a:noFill/>
                              </a:ln>
                              <a:effectLst/>
                              <a:latin typeface="Cambria Math" panose="02040503050406030204" pitchFamily="18" charset="0"/>
                            </a:rPr>
                          </m:ctrlPr>
                        </m:dPr>
                        <m:e>
                          <m:r>
                            <a:rPr kumimoji="0" lang="en-US" altLang="en-US" b="0" i="1" u="none" strike="noStrike" cap="none" normalizeH="0" baseline="0" dirty="0" smtClean="0">
                              <a:ln>
                                <a:noFill/>
                              </a:ln>
                              <a:effectLst/>
                              <a:latin typeface="Cambria Math" panose="02040503050406030204" pitchFamily="18" charset="0"/>
                            </a:rPr>
                            <m:t>𝐼</m:t>
                          </m:r>
                        </m:e>
                      </m:d>
                    </m:oMath>
                  </m:oMathPara>
                </a14:m>
                <a:endParaRPr kumimoji="0" lang="en-US" altLang="en-US" b="0" i="0" u="none" strike="noStrike" cap="none" normalizeH="0" baseline="0" dirty="0">
                  <a:ln>
                    <a:noFill/>
                  </a:ln>
                  <a:effectLst/>
                </a:endParaRPr>
              </a:p>
              <a:p>
                <a:pPr marL="0" lvl="0" indent="0" eaLnBrk="0" fontAlgn="base" hangingPunct="0">
                  <a:spcBef>
                    <a:spcPct val="0"/>
                  </a:spcBef>
                  <a:spcAft>
                    <a:spcPts val="600"/>
                  </a:spcAft>
                  <a:buNone/>
                </a:pPr>
                <a:r>
                  <a:rPr lang="en-US" b="1" dirty="0"/>
                  <a:t>Layer-wise Relevance Propagation (LRP)</a:t>
                </a:r>
                <a:r>
                  <a:rPr lang="en-US" dirty="0"/>
                  <a:t> implements these rules efficiently, producing stable and interpretable heatmaps.</a:t>
                </a:r>
                <a:endParaRPr kumimoji="0" lang="en-US" altLang="en-US" b="0" i="0" u="none" strike="noStrike" cap="none" normalizeH="0" baseline="0" dirty="0">
                  <a:ln>
                    <a:noFill/>
                  </a:ln>
                  <a:effectLst/>
                </a:endParaRPr>
              </a:p>
            </p:txBody>
          </p:sp>
        </mc:Choice>
        <mc:Fallback xmlns="">
          <p:sp>
            <p:nvSpPr>
              <p:cNvPr id="8" name="Rectangle 1">
                <a:extLst>
                  <a:ext uri="{FF2B5EF4-FFF2-40B4-BE49-F238E27FC236}">
                    <a16:creationId xmlns:a16="http://schemas.microsoft.com/office/drawing/2014/main" id="{27E25A90-A88A-3423-439D-87C0C03AF3B3}"/>
                  </a:ext>
                </a:extLst>
              </p:cNvPr>
              <p:cNvSpPr>
                <a:spLocks noGrp="1" noRot="1" noChangeAspect="1" noMove="1" noResize="1" noEditPoints="1" noAdjustHandles="1" noChangeArrowheads="1" noChangeShapeType="1" noTextEdit="1"/>
              </p:cNvSpPr>
              <p:nvPr>
                <p:ph idx="1"/>
              </p:nvPr>
            </p:nvSpPr>
            <p:spPr bwMode="auto">
              <a:blipFill>
                <a:blip r:embed="rId2"/>
                <a:stretch>
                  <a:fillRect l="-522" t="-1401"/>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7E936EE-FEDD-3C3A-ACB5-3D4CE225E06A}"/>
              </a:ext>
            </a:extLst>
          </p:cNvPr>
          <p:cNvSpPr>
            <a:spLocks noGrp="1"/>
          </p:cNvSpPr>
          <p:nvPr>
            <p:ph type="sldNum" sz="quarter" idx="12"/>
          </p:nvPr>
        </p:nvSpPr>
        <p:spPr/>
        <p:txBody>
          <a:bodyPr anchor="ctr">
            <a:normAutofit/>
          </a:bodyPr>
          <a:lstStyle/>
          <a:p>
            <a:pPr>
              <a:spcAft>
                <a:spcPts val="600"/>
              </a:spcAft>
            </a:pPr>
            <a:fld id="{6D9D89A0-785F-43A1-AC55-89E62F82BAFC}" type="slidenum">
              <a:rPr lang="en-US" smtClean="0"/>
              <a:pPr>
                <a:spcAft>
                  <a:spcPts val="600"/>
                </a:spcAft>
              </a:pPr>
              <a:t>44</a:t>
            </a:fld>
            <a:endParaRPr lang="en-US"/>
          </a:p>
        </p:txBody>
      </p:sp>
    </p:spTree>
    <p:extLst>
      <p:ext uri="{BB962C8B-B14F-4D97-AF65-F5344CB8AC3E}">
        <p14:creationId xmlns:p14="http://schemas.microsoft.com/office/powerpoint/2010/main" val="3968484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F628B0-46CA-FE8F-8177-F7E848D3D07E}"/>
              </a:ext>
            </a:extLst>
          </p:cNvPr>
          <p:cNvSpPr>
            <a:spLocks noGrp="1"/>
          </p:cNvSpPr>
          <p:nvPr>
            <p:ph type="title"/>
          </p:nvPr>
        </p:nvSpPr>
        <p:spPr>
          <a:xfrm>
            <a:off x="838200" y="365125"/>
            <a:ext cx="10515600" cy="1325563"/>
          </a:xfrm>
        </p:spPr>
        <p:txBody>
          <a:bodyPr anchor="ctr">
            <a:normAutofit/>
          </a:bodyPr>
          <a:lstStyle/>
          <a:p>
            <a:r>
              <a:rPr lang="en-US" dirty="0"/>
              <a:t>From Deep Taylor to LRP</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A7AA6DFE-5C4A-229C-70A1-A75D4E6854FD}"/>
                  </a:ext>
                </a:extLst>
              </p:cNvPr>
              <p:cNvSpPr>
                <a:spLocks noGrp="1" noChangeArrowheads="1"/>
              </p:cNvSpPr>
              <p:nvPr>
                <p:ph idx="1"/>
              </p:nvPr>
            </p:nvSpPr>
            <p:spPr bwMode="auto">
              <a:xfrm>
                <a:off x="838200" y="1825625"/>
                <a:ext cx="10515600" cy="4351338"/>
              </a:xfrm>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rPr>
                  <a:t>LRP operationalizes Deep Taylor Decomposition.</a:t>
                </a: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rPr>
                  <a:t>Instead of explicitly computing local Taylor expansions, it </a:t>
                </a:r>
                <a:r>
                  <a:rPr kumimoji="0" lang="en-US" altLang="en-US" b="1" i="0" u="none" strike="noStrike" cap="none" normalizeH="0" baseline="0" dirty="0">
                    <a:ln>
                      <a:noFill/>
                    </a:ln>
                    <a:effectLst/>
                  </a:rPr>
                  <a:t>defines redistribution rules</a:t>
                </a:r>
                <a:r>
                  <a:rPr kumimoji="0" lang="en-US" altLang="en-US" b="0" i="0" u="none" strike="noStrike" cap="none" normalizeH="0" baseline="0" dirty="0">
                    <a:ln>
                      <a:noFill/>
                    </a:ln>
                    <a:effectLst/>
                  </a:rPr>
                  <a:t> that approximate them efficiently.</a:t>
                </a: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rPr>
                  <a:t>Each layer applies a rule ensuring </a:t>
                </a:r>
                <a:r>
                  <a:rPr kumimoji="0" lang="en-US" altLang="en-US" b="1" i="0" u="none" strike="noStrike" cap="none" normalizeH="0" baseline="0" dirty="0">
                    <a:ln>
                      <a:noFill/>
                    </a:ln>
                    <a:effectLst/>
                  </a:rPr>
                  <a:t>relevance conservation</a:t>
                </a:r>
                <a:r>
                  <a:rPr kumimoji="0" lang="en-US" altLang="en-US" b="0" i="0" u="none" strike="noStrike" cap="none" normalizeH="0" baseline="0" dirty="0">
                    <a:ln>
                      <a:noFill/>
                    </a:ln>
                    <a:effectLst/>
                  </a:rPr>
                  <a:t>:</a:t>
                </a:r>
              </a:p>
              <a:p>
                <a:pPr marL="0" indent="0" eaLnBrk="0" fontAlgn="base" hangingPunct="0">
                  <a:spcBef>
                    <a:spcPct val="0"/>
                  </a:spcBef>
                  <a:spcAft>
                    <a:spcPct val="0"/>
                  </a:spcAft>
                  <a:buNone/>
                </a:pPr>
                <a14:m>
                  <m:oMathPara xmlns:m="http://schemas.openxmlformats.org/officeDocument/2006/math">
                    <m:oMathParaPr>
                      <m:jc m:val="centerGroup"/>
                    </m:oMathParaPr>
                    <m:oMath xmlns:m="http://schemas.openxmlformats.org/officeDocument/2006/math">
                      <m:nary>
                        <m:naryPr>
                          <m:chr m:val="∑"/>
                          <m:supHide m:val="on"/>
                          <m:ctrlPr>
                            <a:rPr lang="en-GB" altLang="en-US" i="1" dirty="0">
                              <a:latin typeface="Cambria Math" panose="02040503050406030204" pitchFamily="18" charset="0"/>
                            </a:rPr>
                          </m:ctrlPr>
                        </m:naryPr>
                        <m:sub>
                          <m:r>
                            <a:rPr lang="en-GB" altLang="en-US" i="1" dirty="0">
                              <a:latin typeface="Cambria Math" panose="02040503050406030204" pitchFamily="18" charset="0"/>
                            </a:rPr>
                            <m:t>𝑖</m:t>
                          </m:r>
                        </m:sub>
                        <m:sup/>
                        <m:e>
                          <m:sSubSup>
                            <m:sSubSupPr>
                              <m:ctrlPr>
                                <a:rPr lang="en-GB" altLang="en-US" i="1" dirty="0">
                                  <a:latin typeface="Cambria Math" panose="02040503050406030204" pitchFamily="18" charset="0"/>
                                </a:rPr>
                              </m:ctrlPr>
                            </m:sSubSupPr>
                            <m:e>
                              <m:r>
                                <a:rPr lang="en-GB" altLang="en-US" i="1" dirty="0">
                                  <a:latin typeface="Cambria Math" panose="02040503050406030204" pitchFamily="18" charset="0"/>
                                </a:rPr>
                                <m:t>𝑅</m:t>
                              </m:r>
                            </m:e>
                            <m:sub>
                              <m:r>
                                <a:rPr lang="en-GB" altLang="en-US" i="1" dirty="0">
                                  <a:latin typeface="Cambria Math" panose="02040503050406030204" pitchFamily="18" charset="0"/>
                                </a:rPr>
                                <m:t>𝑖</m:t>
                              </m:r>
                            </m:sub>
                            <m:sup>
                              <m:r>
                                <a:rPr lang="en-GB" altLang="en-US" i="1" dirty="0">
                                  <a:latin typeface="Cambria Math" panose="02040503050406030204" pitchFamily="18" charset="0"/>
                                </a:rPr>
                                <m:t>𝑙</m:t>
                              </m:r>
                            </m:sup>
                          </m:sSubSup>
                        </m:e>
                      </m:nary>
                      <m:r>
                        <a:rPr lang="en-US" altLang="en-US" i="1" dirty="0">
                          <a:latin typeface="Cambria Math" panose="02040503050406030204" pitchFamily="18" charset="0"/>
                        </a:rPr>
                        <m:t>=</m:t>
                      </m:r>
                      <m:nary>
                        <m:naryPr>
                          <m:chr m:val="∑"/>
                          <m:supHide m:val="on"/>
                          <m:ctrlPr>
                            <a:rPr lang="en-GB" altLang="en-US" i="1" dirty="0">
                              <a:latin typeface="Cambria Math" panose="02040503050406030204" pitchFamily="18" charset="0"/>
                            </a:rPr>
                          </m:ctrlPr>
                        </m:naryPr>
                        <m:sub>
                          <m:r>
                            <a:rPr lang="en-GB" altLang="en-US" i="1" dirty="0">
                              <a:latin typeface="Cambria Math" panose="02040503050406030204" pitchFamily="18" charset="0"/>
                            </a:rPr>
                            <m:t>𝑗</m:t>
                          </m:r>
                        </m:sub>
                        <m:sup/>
                        <m:e>
                          <m:sSubSup>
                            <m:sSubSupPr>
                              <m:ctrlPr>
                                <a:rPr lang="en-US" altLang="en-US" i="1" dirty="0">
                                  <a:latin typeface="Cambria Math" panose="02040503050406030204" pitchFamily="18" charset="0"/>
                                </a:rPr>
                              </m:ctrlPr>
                            </m:sSubSupPr>
                            <m:e>
                              <m:r>
                                <a:rPr lang="en-US" altLang="en-US" i="1" dirty="0" err="1">
                                  <a:latin typeface="Cambria Math" panose="02040503050406030204" pitchFamily="18" charset="0"/>
                                </a:rPr>
                                <m:t>𝑅</m:t>
                              </m:r>
                            </m:e>
                            <m:sub>
                              <m:r>
                                <a:rPr lang="en-US" altLang="en-US" i="1" dirty="0" err="1">
                                  <a:latin typeface="Cambria Math" panose="02040503050406030204" pitchFamily="18" charset="0"/>
                                </a:rPr>
                                <m:t>𝑗</m:t>
                              </m:r>
                            </m:sub>
                            <m:sup>
                              <m:r>
                                <a:rPr lang="en-US" altLang="en-US" i="1" dirty="0">
                                  <a:latin typeface="Cambria Math" panose="02040503050406030204" pitchFamily="18" charset="0"/>
                                </a:rPr>
                                <m:t>𝑙</m:t>
                              </m:r>
                              <m:r>
                                <a:rPr lang="en-US" altLang="en-US" i="1" dirty="0">
                                  <a:latin typeface="Cambria Math" panose="02040503050406030204" pitchFamily="18" charset="0"/>
                                </a:rPr>
                                <m:t>+1</m:t>
                              </m:r>
                            </m:sup>
                          </m:sSubSup>
                        </m:e>
                      </m:nary>
                      <m:r>
                        <a:rPr lang="en-US" altLang="en-US" i="1" dirty="0">
                          <a:latin typeface="Cambria Math" panose="02040503050406030204" pitchFamily="18" charset="0"/>
                        </a:rPr>
                        <m:t>= </m:t>
                      </m:r>
                      <m:sSub>
                        <m:sSubPr>
                          <m:ctrlPr>
                            <a:rPr lang="en-US" altLang="en-US" i="1" dirty="0" err="1">
                              <a:latin typeface="Cambria Math" panose="02040503050406030204" pitchFamily="18" charset="0"/>
                            </a:rPr>
                          </m:ctrlPr>
                        </m:sSubPr>
                        <m:e>
                          <m:r>
                            <a:rPr lang="en-US" altLang="en-US" i="1" dirty="0" err="1">
                              <a:latin typeface="Cambria Math" panose="02040503050406030204" pitchFamily="18" charset="0"/>
                            </a:rPr>
                            <m:t>𝑆</m:t>
                          </m:r>
                        </m:e>
                        <m:sub>
                          <m:r>
                            <a:rPr lang="en-US" altLang="en-US" i="1" dirty="0" err="1">
                              <a:latin typeface="Cambria Math" panose="02040503050406030204" pitchFamily="18" charset="0"/>
                            </a:rPr>
                            <m:t>𝑐</m:t>
                          </m:r>
                        </m:sub>
                      </m:sSub>
                      <m:d>
                        <m:dPr>
                          <m:ctrlPr>
                            <a:rPr lang="en-US" altLang="en-US" i="1" dirty="0">
                              <a:latin typeface="Cambria Math" panose="02040503050406030204" pitchFamily="18" charset="0"/>
                            </a:rPr>
                          </m:ctrlPr>
                        </m:dPr>
                        <m:e>
                          <m:r>
                            <a:rPr lang="en-US" altLang="en-US" i="1" dirty="0">
                              <a:latin typeface="Cambria Math" panose="02040503050406030204" pitchFamily="18" charset="0"/>
                            </a:rPr>
                            <m:t>𝐼</m:t>
                          </m:r>
                        </m:e>
                      </m:d>
                    </m:oMath>
                  </m:oMathPara>
                </a14:m>
                <a:endParaRPr lang="en-US" altLang="en-US" dirty="0"/>
              </a:p>
              <a:p>
                <a:r>
                  <a:rPr lang="en-US" dirty="0"/>
                  <a:t>These rules vary depending on layer type (dense, convolutional, etc.).</a:t>
                </a:r>
              </a:p>
              <a:p>
                <a:pPr marL="0" indent="0">
                  <a:buNone/>
                </a:pPr>
                <a:endParaRPr lang="en-US" dirty="0"/>
              </a:p>
              <a:p>
                <a:pPr marL="0" indent="0">
                  <a:buNone/>
                </a:pPr>
                <a:r>
                  <a:rPr lang="en-US" dirty="0"/>
                  <a:t>🧠 </a:t>
                </a:r>
                <a:r>
                  <a:rPr lang="en-US" i="1" dirty="0"/>
                  <a:t>“LRP replaces symbolic Taylor expansion with practical propagation rules.”</a:t>
                </a:r>
                <a:endParaRPr lang="en-US" dirty="0"/>
              </a:p>
              <a:p>
                <a:pPr marL="0" marR="0" lvl="0" indent="0" defTabSz="914400" rtl="0" eaLnBrk="0" fontAlgn="base" latinLnBrk="0" hangingPunct="0">
                  <a:spcBef>
                    <a:spcPct val="0"/>
                  </a:spcBef>
                  <a:spcAft>
                    <a:spcPct val="0"/>
                  </a:spcAft>
                  <a:buClrTx/>
                  <a:buSzTx/>
                  <a:buNone/>
                  <a:tabLst/>
                </a:pP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None/>
                  <a:tabLst/>
                </a:pPr>
                <a:endParaRPr kumimoji="0" lang="en-US" altLang="en-US" b="0" i="0" u="none" strike="noStrike" cap="none" normalizeH="0" baseline="0" dirty="0">
                  <a:ln>
                    <a:noFill/>
                  </a:ln>
                  <a:effectLst/>
                </a:endParaRPr>
              </a:p>
            </p:txBody>
          </p:sp>
        </mc:Choice>
        <mc:Fallback xmlns="">
          <p:sp>
            <p:nvSpPr>
              <p:cNvPr id="8" name="Rectangle 1">
                <a:extLst>
                  <a:ext uri="{FF2B5EF4-FFF2-40B4-BE49-F238E27FC236}">
                    <a16:creationId xmlns:a16="http://schemas.microsoft.com/office/drawing/2014/main" id="{A7AA6DFE-5C4A-229C-70A1-A75D4E6854FD}"/>
                  </a:ext>
                </a:extLst>
              </p:cNvPr>
              <p:cNvSpPr>
                <a:spLocks noGrp="1" noRot="1" noChangeAspect="1" noMove="1" noResize="1" noEditPoints="1" noAdjustHandles="1" noChangeArrowheads="1" noChangeShapeType="1" noTextEdit="1"/>
              </p:cNvSpPr>
              <p:nvPr>
                <p:ph idx="1"/>
              </p:nvPr>
            </p:nvSpPr>
            <p:spPr bwMode="auto">
              <a:xfrm>
                <a:off x="838200" y="1825625"/>
                <a:ext cx="10515600" cy="4351338"/>
              </a:xfrm>
              <a:blipFill>
                <a:blip r:embed="rId3"/>
                <a:stretch>
                  <a:fillRect l="-522" t="-1401"/>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4F152661-9384-C6A2-99AC-4FEF3F5ECE30}"/>
              </a:ext>
            </a:extLst>
          </p:cNvPr>
          <p:cNvSpPr>
            <a:spLocks noGrp="1"/>
          </p:cNvSpPr>
          <p:nvPr>
            <p:ph type="sldNum" sz="quarter" idx="12"/>
          </p:nvPr>
        </p:nvSpPr>
        <p:spPr>
          <a:xfrm>
            <a:off x="8204504" y="6364363"/>
            <a:ext cx="2743200" cy="365125"/>
          </a:xfrm>
        </p:spPr>
        <p:txBody>
          <a:bodyPr anchor="ctr">
            <a:normAutofit/>
          </a:bodyPr>
          <a:lstStyle/>
          <a:p>
            <a:pPr>
              <a:spcAft>
                <a:spcPts val="600"/>
              </a:spcAft>
            </a:pPr>
            <a:fld id="{6D9D89A0-785F-43A1-AC55-89E62F82BAFC}" type="slidenum">
              <a:rPr lang="en-US" smtClean="0"/>
              <a:pPr>
                <a:spcAft>
                  <a:spcPts val="600"/>
                </a:spcAft>
              </a:pPr>
              <a:t>45</a:t>
            </a:fld>
            <a:endParaRPr lang="en-US"/>
          </a:p>
        </p:txBody>
      </p:sp>
    </p:spTree>
    <p:extLst>
      <p:ext uri="{BB962C8B-B14F-4D97-AF65-F5344CB8AC3E}">
        <p14:creationId xmlns:p14="http://schemas.microsoft.com/office/powerpoint/2010/main" val="3418897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CA8FC-B348-7A8C-C380-6B5605282899}"/>
              </a:ext>
            </a:extLst>
          </p:cNvPr>
          <p:cNvSpPr>
            <a:spLocks noGrp="1"/>
          </p:cNvSpPr>
          <p:nvPr>
            <p:ph type="title"/>
          </p:nvPr>
        </p:nvSpPr>
        <p:spPr>
          <a:xfrm>
            <a:off x="838200" y="365125"/>
            <a:ext cx="10515600" cy="1325563"/>
          </a:xfrm>
        </p:spPr>
        <p:txBody>
          <a:bodyPr anchor="ctr">
            <a:normAutofit/>
          </a:bodyPr>
          <a:lstStyle/>
          <a:p>
            <a:r>
              <a:rPr lang="en-GB" dirty="0"/>
              <a:t>Layer wise relevance propagation</a:t>
            </a:r>
            <a:endParaRPr lang="en-US" dirty="0"/>
          </a:p>
        </p:txBody>
      </p:sp>
      <p:pic>
        <p:nvPicPr>
          <p:cNvPr id="5123" name="Picture 3" descr="figure 2">
            <a:extLst>
              <a:ext uri="{FF2B5EF4-FFF2-40B4-BE49-F238E27FC236}">
                <a16:creationId xmlns:a16="http://schemas.microsoft.com/office/drawing/2014/main" id="{D19D2088-21F5-A6EA-A365-0A88189A57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3457226"/>
            <a:ext cx="5181600" cy="1088136"/>
          </a:xfrm>
          <a:prstGeom prst="rect">
            <a:avLst/>
          </a:prstGeom>
          <a:solidFill>
            <a:srgbClr val="FFFFFF"/>
          </a:solidFill>
        </p:spPr>
      </p:pic>
      <p:sp>
        <p:nvSpPr>
          <p:cNvPr id="3" name="Content Placeholder 2">
            <a:extLst>
              <a:ext uri="{FF2B5EF4-FFF2-40B4-BE49-F238E27FC236}">
                <a16:creationId xmlns:a16="http://schemas.microsoft.com/office/drawing/2014/main" id="{E5126323-0A76-C244-7EF1-EC7CFFFD6D8C}"/>
              </a:ext>
            </a:extLst>
          </p:cNvPr>
          <p:cNvSpPr>
            <a:spLocks noGrp="1"/>
          </p:cNvSpPr>
          <p:nvPr>
            <p:ph sz="half" idx="2"/>
          </p:nvPr>
        </p:nvSpPr>
        <p:spPr>
          <a:xfrm>
            <a:off x="6172200" y="1825625"/>
            <a:ext cx="5181600" cy="4351338"/>
          </a:xfrm>
        </p:spPr>
        <p:txBody>
          <a:bodyPr>
            <a:normAutofit/>
          </a:bodyPr>
          <a:lstStyle/>
          <a:p>
            <a:r>
              <a:rPr lang="en-US" b="1" dirty="0"/>
              <a:t>Uses weights and neural activations</a:t>
            </a:r>
          </a:p>
          <a:p>
            <a:r>
              <a:rPr lang="en-US" b="1" dirty="0"/>
              <a:t>Created by forward-pass (i.e. prediction, not training)</a:t>
            </a:r>
          </a:p>
          <a:p>
            <a:r>
              <a:rPr lang="en-US" b="1" dirty="0"/>
              <a:t>Go back from prediction to input</a:t>
            </a:r>
          </a:p>
          <a:p>
            <a:r>
              <a:rPr lang="en-US" b="1" dirty="0"/>
              <a:t>Visualize image pixels which caused high activation</a:t>
            </a:r>
            <a:br>
              <a:rPr lang="en-US" b="1" dirty="0"/>
            </a:br>
            <a:endParaRPr lang="en-US" b="1" dirty="0"/>
          </a:p>
          <a:p>
            <a:r>
              <a:rPr lang="en-US" b="1" dirty="0"/>
              <a:t>Drawback</a:t>
            </a:r>
          </a:p>
          <a:p>
            <a:pPr lvl="1"/>
            <a:r>
              <a:rPr lang="en-US" b="1" dirty="0"/>
              <a:t>only one sample explained</a:t>
            </a:r>
          </a:p>
          <a:p>
            <a:pPr marL="0" indent="0">
              <a:buNone/>
            </a:pPr>
            <a:endParaRPr lang="en-US" dirty="0"/>
          </a:p>
        </p:txBody>
      </p:sp>
      <p:sp>
        <p:nvSpPr>
          <p:cNvPr id="4" name="Slide Number Placeholder 3">
            <a:extLst>
              <a:ext uri="{FF2B5EF4-FFF2-40B4-BE49-F238E27FC236}">
                <a16:creationId xmlns:a16="http://schemas.microsoft.com/office/drawing/2014/main" id="{90B19CA9-8CBE-F9B4-EA18-889D95636A94}"/>
              </a:ext>
            </a:extLst>
          </p:cNvPr>
          <p:cNvSpPr>
            <a:spLocks noGrp="1"/>
          </p:cNvSpPr>
          <p:nvPr>
            <p:ph type="sldNum" sz="quarter" idx="12"/>
          </p:nvPr>
        </p:nvSpPr>
        <p:spPr>
          <a:xfrm>
            <a:off x="8204504" y="6364363"/>
            <a:ext cx="2743200" cy="365125"/>
          </a:xfrm>
        </p:spPr>
        <p:txBody>
          <a:bodyPr anchor="ctr">
            <a:normAutofit/>
          </a:bodyPr>
          <a:lstStyle/>
          <a:p>
            <a:pPr>
              <a:spcAft>
                <a:spcPts val="600"/>
              </a:spcAft>
            </a:pPr>
            <a:fld id="{6D9D89A0-785F-43A1-AC55-89E62F82BAFC}" type="slidenum">
              <a:rPr lang="en-US" smtClean="0"/>
              <a:pPr>
                <a:spcAft>
                  <a:spcPts val="600"/>
                </a:spcAft>
              </a:pPr>
              <a:t>46</a:t>
            </a:fld>
            <a:endParaRPr lang="en-US"/>
          </a:p>
        </p:txBody>
      </p:sp>
    </p:spTree>
    <p:extLst>
      <p:ext uri="{BB962C8B-B14F-4D97-AF65-F5344CB8AC3E}">
        <p14:creationId xmlns:p14="http://schemas.microsoft.com/office/powerpoint/2010/main" val="890076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4130C6B-F639-9C4C-F5A7-4FA920E5BE6B}"/>
              </a:ext>
            </a:extLst>
          </p:cNvPr>
          <p:cNvSpPr>
            <a:spLocks noGrp="1"/>
          </p:cNvSpPr>
          <p:nvPr>
            <p:ph type="title"/>
          </p:nvPr>
        </p:nvSpPr>
        <p:spPr>
          <a:xfrm>
            <a:off x="838200" y="365125"/>
            <a:ext cx="10515600" cy="1325563"/>
          </a:xfrm>
        </p:spPr>
        <p:txBody>
          <a:bodyPr/>
          <a:lstStyle/>
          <a:p>
            <a:r>
              <a:rPr lang="en-GB" dirty="0"/>
              <a:t>LRP Formulas</a:t>
            </a:r>
            <a:endParaRPr lang="en-US" dirty="0"/>
          </a:p>
        </p:txBody>
      </p:sp>
      <p:pic>
        <p:nvPicPr>
          <p:cNvPr id="6" name="Picture 5">
            <a:extLst>
              <a:ext uri="{FF2B5EF4-FFF2-40B4-BE49-F238E27FC236}">
                <a16:creationId xmlns:a16="http://schemas.microsoft.com/office/drawing/2014/main" id="{DE3B255A-4926-6F88-F094-4A94D97D4B11}"/>
              </a:ext>
            </a:extLst>
          </p:cNvPr>
          <p:cNvPicPr>
            <a:picLocks noChangeAspect="1"/>
          </p:cNvPicPr>
          <p:nvPr/>
        </p:nvPicPr>
        <p:blipFill>
          <a:blip r:embed="rId2"/>
          <a:stretch>
            <a:fillRect/>
          </a:stretch>
        </p:blipFill>
        <p:spPr>
          <a:xfrm>
            <a:off x="838200" y="2003330"/>
            <a:ext cx="10515600" cy="3995928"/>
          </a:xfrm>
          <a:prstGeom prst="rect">
            <a:avLst/>
          </a:prstGeom>
          <a:noFill/>
        </p:spPr>
      </p:pic>
      <p:sp>
        <p:nvSpPr>
          <p:cNvPr id="4" name="Slide Number Placeholder 3">
            <a:extLst>
              <a:ext uri="{FF2B5EF4-FFF2-40B4-BE49-F238E27FC236}">
                <a16:creationId xmlns:a16="http://schemas.microsoft.com/office/drawing/2014/main" id="{C7019841-100F-1E1F-B845-07AAD2E63A06}"/>
              </a:ext>
            </a:extLst>
          </p:cNvPr>
          <p:cNvSpPr>
            <a:spLocks noGrp="1"/>
          </p:cNvSpPr>
          <p:nvPr>
            <p:ph type="sldNum" sz="quarter" idx="12"/>
          </p:nvPr>
        </p:nvSpPr>
        <p:spPr>
          <a:xfrm>
            <a:off x="8204504" y="6364363"/>
            <a:ext cx="2743200" cy="365125"/>
          </a:xfrm>
        </p:spPr>
        <p:txBody>
          <a:bodyPr anchor="ctr">
            <a:normAutofit/>
          </a:bodyPr>
          <a:lstStyle/>
          <a:p>
            <a:pPr>
              <a:spcAft>
                <a:spcPts val="600"/>
              </a:spcAft>
            </a:pPr>
            <a:fld id="{6D9D89A0-785F-43A1-AC55-89E62F82BAFC}" type="slidenum">
              <a:rPr lang="en-US" smtClean="0"/>
              <a:pPr>
                <a:spcAft>
                  <a:spcPts val="600"/>
                </a:spcAft>
              </a:pPr>
              <a:t>47</a:t>
            </a:fld>
            <a:endParaRPr lang="en-US"/>
          </a:p>
        </p:txBody>
      </p:sp>
    </p:spTree>
    <p:extLst>
      <p:ext uri="{BB962C8B-B14F-4D97-AF65-F5344CB8AC3E}">
        <p14:creationId xmlns:p14="http://schemas.microsoft.com/office/powerpoint/2010/main" val="2870683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886E9-52A2-C58A-211D-7657CDEBB724}"/>
              </a:ext>
            </a:extLst>
          </p:cNvPr>
          <p:cNvSpPr>
            <a:spLocks noGrp="1"/>
          </p:cNvSpPr>
          <p:nvPr>
            <p:ph type="title"/>
          </p:nvPr>
        </p:nvSpPr>
        <p:spPr/>
        <p:txBody>
          <a:bodyPr/>
          <a:lstStyle/>
          <a:p>
            <a:r>
              <a:rPr lang="en-GB" dirty="0"/>
              <a:t>Why so many LRP formulas?</a:t>
            </a:r>
            <a:endParaRPr lang="en-US" dirty="0"/>
          </a:p>
        </p:txBody>
      </p:sp>
      <p:graphicFrame>
        <p:nvGraphicFramePr>
          <p:cNvPr id="5" name="Content Placeholder 4">
            <a:extLst>
              <a:ext uri="{FF2B5EF4-FFF2-40B4-BE49-F238E27FC236}">
                <a16:creationId xmlns:a16="http://schemas.microsoft.com/office/drawing/2014/main" id="{DADD1F38-0195-5942-9F2B-E6CED60C533F}"/>
              </a:ext>
            </a:extLst>
          </p:cNvPr>
          <p:cNvGraphicFramePr>
            <a:graphicFrameLocks noGrp="1"/>
          </p:cNvGraphicFramePr>
          <p:nvPr>
            <p:ph idx="1"/>
          </p:nvPr>
        </p:nvGraphicFramePr>
        <p:xfrm>
          <a:off x="1628108" y="1825625"/>
          <a:ext cx="8935784" cy="4351338"/>
        </p:xfrm>
        <a:graphic>
          <a:graphicData uri="http://schemas.openxmlformats.org/drawingml/2006/table">
            <a:tbl>
              <a:tblPr/>
              <a:tblGrid>
                <a:gridCol w="2233946">
                  <a:extLst>
                    <a:ext uri="{9D8B030D-6E8A-4147-A177-3AD203B41FA5}">
                      <a16:colId xmlns:a16="http://schemas.microsoft.com/office/drawing/2014/main" val="1779634128"/>
                    </a:ext>
                  </a:extLst>
                </a:gridCol>
                <a:gridCol w="2233946">
                  <a:extLst>
                    <a:ext uri="{9D8B030D-6E8A-4147-A177-3AD203B41FA5}">
                      <a16:colId xmlns:a16="http://schemas.microsoft.com/office/drawing/2014/main" val="4166146447"/>
                    </a:ext>
                  </a:extLst>
                </a:gridCol>
                <a:gridCol w="2233946">
                  <a:extLst>
                    <a:ext uri="{9D8B030D-6E8A-4147-A177-3AD203B41FA5}">
                      <a16:colId xmlns:a16="http://schemas.microsoft.com/office/drawing/2014/main" val="162155796"/>
                    </a:ext>
                  </a:extLst>
                </a:gridCol>
                <a:gridCol w="2233946">
                  <a:extLst>
                    <a:ext uri="{9D8B030D-6E8A-4147-A177-3AD203B41FA5}">
                      <a16:colId xmlns:a16="http://schemas.microsoft.com/office/drawing/2014/main" val="2288127736"/>
                    </a:ext>
                  </a:extLst>
                </a:gridCol>
              </a:tblGrid>
              <a:tr h="310810">
                <a:tc>
                  <a:txBody>
                    <a:bodyPr/>
                    <a:lstStyle/>
                    <a:p>
                      <a:pPr>
                        <a:buNone/>
                      </a:pPr>
                      <a:r>
                        <a:rPr lang="en-US" sz="1500" b="1"/>
                        <a:t>Rule</a:t>
                      </a:r>
                      <a:endParaRPr lang="en-US" sz="1500"/>
                    </a:p>
                  </a:txBody>
                  <a:tcPr marL="77702" marR="77702" marT="38851" marB="38851" anchor="ctr">
                    <a:lnL>
                      <a:noFill/>
                    </a:lnL>
                    <a:lnR>
                      <a:noFill/>
                    </a:lnR>
                    <a:lnT>
                      <a:noFill/>
                    </a:lnT>
                    <a:lnB>
                      <a:noFill/>
                    </a:lnB>
                    <a:noFill/>
                  </a:tcPr>
                </a:tc>
                <a:tc>
                  <a:txBody>
                    <a:bodyPr/>
                    <a:lstStyle/>
                    <a:p>
                      <a:pPr>
                        <a:buNone/>
                      </a:pPr>
                      <a:r>
                        <a:rPr lang="en-US" sz="1500" b="1"/>
                        <a:t>When to Use</a:t>
                      </a:r>
                      <a:endParaRPr lang="en-US" sz="1500"/>
                    </a:p>
                  </a:txBody>
                  <a:tcPr marL="77702" marR="77702" marT="38851" marB="38851" anchor="ctr">
                    <a:lnL>
                      <a:noFill/>
                    </a:lnL>
                    <a:lnR>
                      <a:noFill/>
                    </a:lnR>
                    <a:lnT>
                      <a:noFill/>
                    </a:lnT>
                    <a:lnB>
                      <a:noFill/>
                    </a:lnB>
                    <a:noFill/>
                  </a:tcPr>
                </a:tc>
                <a:tc>
                  <a:txBody>
                    <a:bodyPr/>
                    <a:lstStyle/>
                    <a:p>
                      <a:pPr>
                        <a:buNone/>
                      </a:pPr>
                      <a:r>
                        <a:rPr lang="en-US" sz="1500" b="1"/>
                        <a:t>Advantage</a:t>
                      </a:r>
                      <a:endParaRPr lang="en-US" sz="1500"/>
                    </a:p>
                  </a:txBody>
                  <a:tcPr marL="77702" marR="77702" marT="38851" marB="38851" anchor="ctr">
                    <a:lnL>
                      <a:noFill/>
                    </a:lnL>
                    <a:lnR>
                      <a:noFill/>
                    </a:lnR>
                    <a:lnT>
                      <a:noFill/>
                    </a:lnT>
                    <a:lnB>
                      <a:noFill/>
                    </a:lnB>
                    <a:noFill/>
                  </a:tcPr>
                </a:tc>
                <a:tc>
                  <a:txBody>
                    <a:bodyPr/>
                    <a:lstStyle/>
                    <a:p>
                      <a:pPr>
                        <a:buNone/>
                      </a:pPr>
                      <a:r>
                        <a:rPr lang="en-US" sz="1500" b="1"/>
                        <a:t>Limitation / Source</a:t>
                      </a:r>
                      <a:endParaRPr lang="en-US" sz="1500"/>
                    </a:p>
                  </a:txBody>
                  <a:tcPr marL="77702" marR="77702" marT="38851" marB="38851" anchor="ctr">
                    <a:lnL>
                      <a:noFill/>
                    </a:lnL>
                    <a:lnR>
                      <a:noFill/>
                    </a:lnR>
                    <a:lnT>
                      <a:noFill/>
                    </a:lnT>
                    <a:lnB>
                      <a:noFill/>
                    </a:lnB>
                    <a:noFill/>
                  </a:tcPr>
                </a:tc>
                <a:extLst>
                  <a:ext uri="{0D108BD9-81ED-4DB2-BD59-A6C34878D82A}">
                    <a16:rowId xmlns:a16="http://schemas.microsoft.com/office/drawing/2014/main" val="1977236513"/>
                  </a:ext>
                </a:extLst>
              </a:tr>
              <a:tr h="777025">
                <a:tc>
                  <a:txBody>
                    <a:bodyPr/>
                    <a:lstStyle/>
                    <a:p>
                      <a:pPr>
                        <a:buNone/>
                      </a:pPr>
                      <a:r>
                        <a:rPr lang="en-US" sz="1500" b="1"/>
                        <a:t>LRP-0</a:t>
                      </a:r>
                      <a:endParaRPr lang="en-US" sz="1500"/>
                    </a:p>
                  </a:txBody>
                  <a:tcPr marL="77702" marR="77702" marT="38851" marB="38851" anchor="ctr">
                    <a:lnL>
                      <a:noFill/>
                    </a:lnL>
                    <a:lnR>
                      <a:noFill/>
                    </a:lnR>
                    <a:lnT>
                      <a:noFill/>
                    </a:lnT>
                    <a:lnB>
                      <a:noFill/>
                    </a:lnB>
                    <a:noFill/>
                  </a:tcPr>
                </a:tc>
                <a:tc>
                  <a:txBody>
                    <a:bodyPr/>
                    <a:lstStyle/>
                    <a:p>
                      <a:pPr>
                        <a:buNone/>
                      </a:pPr>
                      <a:r>
                        <a:rPr lang="en-US" sz="1500"/>
                        <a:t>For simple linear or fully connected layers</a:t>
                      </a:r>
                    </a:p>
                  </a:txBody>
                  <a:tcPr marL="77702" marR="77702" marT="38851" marB="38851" anchor="ctr">
                    <a:lnL>
                      <a:noFill/>
                    </a:lnL>
                    <a:lnR>
                      <a:noFill/>
                    </a:lnR>
                    <a:lnT>
                      <a:noFill/>
                    </a:lnT>
                    <a:lnB>
                      <a:noFill/>
                    </a:lnB>
                    <a:noFill/>
                  </a:tcPr>
                </a:tc>
                <a:tc>
                  <a:txBody>
                    <a:bodyPr/>
                    <a:lstStyle/>
                    <a:p>
                      <a:pPr>
                        <a:buNone/>
                      </a:pPr>
                      <a:r>
                        <a:rPr lang="en-US" sz="1500"/>
                        <a:t>Conceptually clear and easy to interpret</a:t>
                      </a:r>
                    </a:p>
                  </a:txBody>
                  <a:tcPr marL="77702" marR="77702" marT="38851" marB="38851" anchor="ctr">
                    <a:lnL>
                      <a:noFill/>
                    </a:lnL>
                    <a:lnR>
                      <a:noFill/>
                    </a:lnR>
                    <a:lnT>
                      <a:noFill/>
                    </a:lnT>
                    <a:lnB>
                      <a:noFill/>
                    </a:lnB>
                    <a:noFill/>
                  </a:tcPr>
                </a:tc>
                <a:tc>
                  <a:txBody>
                    <a:bodyPr/>
                    <a:lstStyle/>
                    <a:p>
                      <a:pPr>
                        <a:buNone/>
                      </a:pPr>
                      <a:r>
                        <a:rPr lang="en-US" sz="1500"/>
                        <a:t>Can become unstable when denominators approach zero</a:t>
                      </a:r>
                    </a:p>
                  </a:txBody>
                  <a:tcPr marL="77702" marR="77702" marT="38851" marB="38851" anchor="ctr">
                    <a:lnL>
                      <a:noFill/>
                    </a:lnL>
                    <a:lnR>
                      <a:noFill/>
                    </a:lnR>
                    <a:lnT>
                      <a:noFill/>
                    </a:lnT>
                    <a:lnB>
                      <a:noFill/>
                    </a:lnB>
                    <a:noFill/>
                  </a:tcPr>
                </a:tc>
                <a:extLst>
                  <a:ext uri="{0D108BD9-81ED-4DB2-BD59-A6C34878D82A}">
                    <a16:rowId xmlns:a16="http://schemas.microsoft.com/office/drawing/2014/main" val="4121975265"/>
                  </a:ext>
                </a:extLst>
              </a:tr>
              <a:tr h="1010132">
                <a:tc>
                  <a:txBody>
                    <a:bodyPr/>
                    <a:lstStyle/>
                    <a:p>
                      <a:pPr>
                        <a:buNone/>
                      </a:pPr>
                      <a:r>
                        <a:rPr lang="en-US" sz="1500" b="1"/>
                        <a:t>LRP-</a:t>
                      </a:r>
                      <a:r>
                        <a:rPr lang="el-GR" sz="1500" b="1"/>
                        <a:t>ε</a:t>
                      </a:r>
                      <a:endParaRPr lang="el-GR" sz="1500"/>
                    </a:p>
                  </a:txBody>
                  <a:tcPr marL="77702" marR="77702" marT="38851" marB="38851" anchor="ctr">
                    <a:lnL>
                      <a:noFill/>
                    </a:lnL>
                    <a:lnR>
                      <a:noFill/>
                    </a:lnR>
                    <a:lnT>
                      <a:noFill/>
                    </a:lnT>
                    <a:lnB>
                      <a:noFill/>
                    </a:lnB>
                    <a:noFill/>
                  </a:tcPr>
                </a:tc>
                <a:tc>
                  <a:txBody>
                    <a:bodyPr/>
                    <a:lstStyle/>
                    <a:p>
                      <a:pPr>
                        <a:buNone/>
                      </a:pPr>
                      <a:r>
                        <a:rPr lang="en-US" sz="1500"/>
                        <a:t>Most commonly used in deep networks</a:t>
                      </a:r>
                    </a:p>
                  </a:txBody>
                  <a:tcPr marL="77702" marR="77702" marT="38851" marB="38851" anchor="ctr">
                    <a:lnL>
                      <a:noFill/>
                    </a:lnL>
                    <a:lnR>
                      <a:noFill/>
                    </a:lnR>
                    <a:lnT>
                      <a:noFill/>
                    </a:lnT>
                    <a:lnB>
                      <a:noFill/>
                    </a:lnB>
                    <a:noFill/>
                  </a:tcPr>
                </a:tc>
                <a:tc>
                  <a:txBody>
                    <a:bodyPr/>
                    <a:lstStyle/>
                    <a:p>
                      <a:pPr>
                        <a:buNone/>
                      </a:pPr>
                      <a:r>
                        <a:rPr lang="en-US" sz="1500"/>
                        <a:t>Stabilizes relevance propagation and prevents division by small values</a:t>
                      </a:r>
                    </a:p>
                  </a:txBody>
                  <a:tcPr marL="77702" marR="77702" marT="38851" marB="38851" anchor="ctr">
                    <a:lnL>
                      <a:noFill/>
                    </a:lnL>
                    <a:lnR>
                      <a:noFill/>
                    </a:lnR>
                    <a:lnT>
                      <a:noFill/>
                    </a:lnT>
                    <a:lnB>
                      <a:noFill/>
                    </a:lnB>
                    <a:noFill/>
                  </a:tcPr>
                </a:tc>
                <a:tc>
                  <a:txBody>
                    <a:bodyPr/>
                    <a:lstStyle/>
                    <a:p>
                      <a:pPr>
                        <a:buNone/>
                      </a:pPr>
                      <a:r>
                        <a:rPr lang="en-US" sz="1500"/>
                        <a:t>Small ε may blur fine details in heatmaps — </a:t>
                      </a:r>
                      <a:r>
                        <a:rPr lang="en-US" sz="1500" i="1"/>
                        <a:t>Bach et al. (2015, PLOS ONE)</a:t>
                      </a:r>
                      <a:endParaRPr lang="en-US" sz="1500"/>
                    </a:p>
                  </a:txBody>
                  <a:tcPr marL="77702" marR="77702" marT="38851" marB="38851" anchor="ctr">
                    <a:lnL>
                      <a:noFill/>
                    </a:lnL>
                    <a:lnR>
                      <a:noFill/>
                    </a:lnR>
                    <a:lnT>
                      <a:noFill/>
                    </a:lnT>
                    <a:lnB>
                      <a:noFill/>
                    </a:lnB>
                    <a:noFill/>
                  </a:tcPr>
                </a:tc>
                <a:extLst>
                  <a:ext uri="{0D108BD9-81ED-4DB2-BD59-A6C34878D82A}">
                    <a16:rowId xmlns:a16="http://schemas.microsoft.com/office/drawing/2014/main" val="1275939341"/>
                  </a:ext>
                </a:extLst>
              </a:tr>
              <a:tr h="1010132">
                <a:tc>
                  <a:txBody>
                    <a:bodyPr/>
                    <a:lstStyle/>
                    <a:p>
                      <a:pPr>
                        <a:buNone/>
                      </a:pPr>
                      <a:r>
                        <a:rPr lang="en-US" sz="1500" b="1"/>
                        <a:t>LRP-</a:t>
                      </a:r>
                      <a:r>
                        <a:rPr lang="el-GR" sz="1500" b="1"/>
                        <a:t>γ</a:t>
                      </a:r>
                      <a:endParaRPr lang="el-GR" sz="1500"/>
                    </a:p>
                  </a:txBody>
                  <a:tcPr marL="77702" marR="77702" marT="38851" marB="38851" anchor="ctr">
                    <a:lnL>
                      <a:noFill/>
                    </a:lnL>
                    <a:lnR>
                      <a:noFill/>
                    </a:lnR>
                    <a:lnT>
                      <a:noFill/>
                    </a:lnT>
                    <a:lnB>
                      <a:noFill/>
                    </a:lnB>
                    <a:noFill/>
                  </a:tcPr>
                </a:tc>
                <a:tc>
                  <a:txBody>
                    <a:bodyPr/>
                    <a:lstStyle/>
                    <a:p>
                      <a:pPr>
                        <a:buNone/>
                      </a:pPr>
                      <a:r>
                        <a:rPr lang="en-US" sz="1500"/>
                        <a:t>Convolutional layers (especially with ReLU)</a:t>
                      </a:r>
                    </a:p>
                  </a:txBody>
                  <a:tcPr marL="77702" marR="77702" marT="38851" marB="38851" anchor="ctr">
                    <a:lnL>
                      <a:noFill/>
                    </a:lnL>
                    <a:lnR>
                      <a:noFill/>
                    </a:lnR>
                    <a:lnT>
                      <a:noFill/>
                    </a:lnT>
                    <a:lnB>
                      <a:noFill/>
                    </a:lnB>
                    <a:noFill/>
                  </a:tcPr>
                </a:tc>
                <a:tc>
                  <a:txBody>
                    <a:bodyPr/>
                    <a:lstStyle/>
                    <a:p>
                      <a:pPr>
                        <a:buNone/>
                      </a:pPr>
                      <a:r>
                        <a:rPr lang="en-US" sz="1500"/>
                        <a:t>Emphasizes positive (supporting) contributions, sharper explanations</a:t>
                      </a:r>
                    </a:p>
                  </a:txBody>
                  <a:tcPr marL="77702" marR="77702" marT="38851" marB="38851" anchor="ctr">
                    <a:lnL>
                      <a:noFill/>
                    </a:lnL>
                    <a:lnR>
                      <a:noFill/>
                    </a:lnR>
                    <a:lnT>
                      <a:noFill/>
                    </a:lnT>
                    <a:lnB>
                      <a:noFill/>
                    </a:lnB>
                    <a:noFill/>
                  </a:tcPr>
                </a:tc>
                <a:tc>
                  <a:txBody>
                    <a:bodyPr/>
                    <a:lstStyle/>
                    <a:p>
                      <a:pPr>
                        <a:buNone/>
                      </a:pPr>
                      <a:r>
                        <a:rPr lang="en-US" sz="1500"/>
                        <a:t>Ignores inhibitory (negative) evidence — </a:t>
                      </a:r>
                      <a:r>
                        <a:rPr lang="en-US" sz="1500" i="1"/>
                        <a:t>Bach et al. (2015)</a:t>
                      </a:r>
                      <a:endParaRPr lang="en-US" sz="1500"/>
                    </a:p>
                  </a:txBody>
                  <a:tcPr marL="77702" marR="77702" marT="38851" marB="38851" anchor="ctr">
                    <a:lnL>
                      <a:noFill/>
                    </a:lnL>
                    <a:lnR>
                      <a:noFill/>
                    </a:lnR>
                    <a:lnT>
                      <a:noFill/>
                    </a:lnT>
                    <a:lnB>
                      <a:noFill/>
                    </a:lnB>
                    <a:noFill/>
                  </a:tcPr>
                </a:tc>
                <a:extLst>
                  <a:ext uri="{0D108BD9-81ED-4DB2-BD59-A6C34878D82A}">
                    <a16:rowId xmlns:a16="http://schemas.microsoft.com/office/drawing/2014/main" val="3588039370"/>
                  </a:ext>
                </a:extLst>
              </a:tr>
              <a:tr h="1243239">
                <a:tc>
                  <a:txBody>
                    <a:bodyPr/>
                    <a:lstStyle/>
                    <a:p>
                      <a:pPr>
                        <a:buNone/>
                      </a:pPr>
                      <a:r>
                        <a:rPr lang="en-US" sz="1500" b="1"/>
                        <a:t>LRP-</a:t>
                      </a:r>
                      <a:r>
                        <a:rPr lang="el-GR" sz="1500" b="1"/>
                        <a:t>αβ</a:t>
                      </a:r>
                      <a:endParaRPr lang="el-GR" sz="1500"/>
                    </a:p>
                  </a:txBody>
                  <a:tcPr marL="77702" marR="77702" marT="38851" marB="38851" anchor="ctr">
                    <a:lnL>
                      <a:noFill/>
                    </a:lnL>
                    <a:lnR>
                      <a:noFill/>
                    </a:lnR>
                    <a:lnT>
                      <a:noFill/>
                    </a:lnT>
                    <a:lnB>
                      <a:noFill/>
                    </a:lnB>
                    <a:noFill/>
                  </a:tcPr>
                </a:tc>
                <a:tc>
                  <a:txBody>
                    <a:bodyPr/>
                    <a:lstStyle/>
                    <a:p>
                      <a:pPr>
                        <a:buNone/>
                      </a:pPr>
                      <a:r>
                        <a:rPr lang="en-US" sz="1500"/>
                        <a:t>General-purpose; useful when both positive and negative evidence matter</a:t>
                      </a:r>
                    </a:p>
                  </a:txBody>
                  <a:tcPr marL="77702" marR="77702" marT="38851" marB="38851" anchor="ctr">
                    <a:lnL>
                      <a:noFill/>
                    </a:lnL>
                    <a:lnR>
                      <a:noFill/>
                    </a:lnR>
                    <a:lnT>
                      <a:noFill/>
                    </a:lnT>
                    <a:lnB>
                      <a:noFill/>
                    </a:lnB>
                    <a:noFill/>
                  </a:tcPr>
                </a:tc>
                <a:tc>
                  <a:txBody>
                    <a:bodyPr/>
                    <a:lstStyle/>
                    <a:p>
                      <a:pPr>
                        <a:buNone/>
                      </a:pPr>
                      <a:r>
                        <a:rPr lang="en-US" sz="1500"/>
                        <a:t>Flexible; allows balancing support and suppression by tuning α, β</a:t>
                      </a:r>
                    </a:p>
                  </a:txBody>
                  <a:tcPr marL="77702" marR="77702" marT="38851" marB="38851" anchor="ctr">
                    <a:lnL>
                      <a:noFill/>
                    </a:lnL>
                    <a:lnR>
                      <a:noFill/>
                    </a:lnR>
                    <a:lnT>
                      <a:noFill/>
                    </a:lnT>
                    <a:lnB>
                      <a:noFill/>
                    </a:lnB>
                    <a:noFill/>
                  </a:tcPr>
                </a:tc>
                <a:tc>
                  <a:txBody>
                    <a:bodyPr/>
                    <a:lstStyle/>
                    <a:p>
                      <a:pPr>
                        <a:buNone/>
                      </a:pPr>
                      <a:r>
                        <a:rPr lang="en-US" sz="1500" dirty="0"/>
                        <a:t>Requires parameter tuning (commonly </a:t>
                      </a:r>
                      <a:r>
                        <a:rPr lang="el-GR" sz="1500" dirty="0"/>
                        <a:t>α=2, β=1) — </a:t>
                      </a:r>
                      <a:r>
                        <a:rPr lang="en-US" sz="1500" i="1" dirty="0"/>
                        <a:t>Montavon et al. (2017, Pattern Recognition)</a:t>
                      </a:r>
                      <a:endParaRPr lang="en-US" sz="1500" dirty="0"/>
                    </a:p>
                  </a:txBody>
                  <a:tcPr marL="77702" marR="77702" marT="38851" marB="38851" anchor="ctr">
                    <a:lnL>
                      <a:noFill/>
                    </a:lnL>
                    <a:lnR>
                      <a:noFill/>
                    </a:lnR>
                    <a:lnT>
                      <a:noFill/>
                    </a:lnT>
                    <a:lnB>
                      <a:noFill/>
                    </a:lnB>
                    <a:noFill/>
                  </a:tcPr>
                </a:tc>
                <a:extLst>
                  <a:ext uri="{0D108BD9-81ED-4DB2-BD59-A6C34878D82A}">
                    <a16:rowId xmlns:a16="http://schemas.microsoft.com/office/drawing/2014/main" val="2743541975"/>
                  </a:ext>
                </a:extLst>
              </a:tr>
            </a:tbl>
          </a:graphicData>
        </a:graphic>
      </p:graphicFrame>
      <p:sp>
        <p:nvSpPr>
          <p:cNvPr id="4" name="Slide Number Placeholder 3">
            <a:extLst>
              <a:ext uri="{FF2B5EF4-FFF2-40B4-BE49-F238E27FC236}">
                <a16:creationId xmlns:a16="http://schemas.microsoft.com/office/drawing/2014/main" id="{C3EB5F75-BB53-9DC4-3B90-BC998C4FABFB}"/>
              </a:ext>
            </a:extLst>
          </p:cNvPr>
          <p:cNvSpPr>
            <a:spLocks noGrp="1"/>
          </p:cNvSpPr>
          <p:nvPr>
            <p:ph type="sldNum" sz="quarter" idx="12"/>
          </p:nvPr>
        </p:nvSpPr>
        <p:spPr/>
        <p:txBody>
          <a:bodyPr/>
          <a:lstStyle/>
          <a:p>
            <a:fld id="{6D9D89A0-785F-43A1-AC55-89E62F82BAFC}" type="slidenum">
              <a:rPr lang="en-US" smtClean="0"/>
              <a:t>48</a:t>
            </a:fld>
            <a:endParaRPr lang="en-US"/>
          </a:p>
        </p:txBody>
      </p:sp>
    </p:spTree>
    <p:extLst>
      <p:ext uri="{BB962C8B-B14F-4D97-AF65-F5344CB8AC3E}">
        <p14:creationId xmlns:p14="http://schemas.microsoft.com/office/powerpoint/2010/main" val="2355160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C788-215C-781B-552E-8EF02CA30E68}"/>
              </a:ext>
            </a:extLst>
          </p:cNvPr>
          <p:cNvSpPr>
            <a:spLocks noGrp="1"/>
          </p:cNvSpPr>
          <p:nvPr>
            <p:ph type="title"/>
          </p:nvPr>
        </p:nvSpPr>
        <p:spPr>
          <a:xfrm>
            <a:off x="838200" y="365125"/>
            <a:ext cx="10515600" cy="1325563"/>
          </a:xfrm>
        </p:spPr>
        <p:txBody>
          <a:bodyPr anchor="ctr">
            <a:normAutofit/>
          </a:bodyPr>
          <a:lstStyle/>
          <a:p>
            <a:r>
              <a:rPr lang="en-GB" dirty="0"/>
              <a:t>Do we need to apply uniformly?</a:t>
            </a:r>
            <a:endParaRPr lang="en-US" dirty="0"/>
          </a:p>
        </p:txBody>
      </p:sp>
      <p:sp>
        <p:nvSpPr>
          <p:cNvPr id="5" name="Content Placeholder 4">
            <a:extLst>
              <a:ext uri="{FF2B5EF4-FFF2-40B4-BE49-F238E27FC236}">
                <a16:creationId xmlns:a16="http://schemas.microsoft.com/office/drawing/2014/main" id="{FA4D7C41-846F-BD90-C54B-34D6DC0221A3}"/>
              </a:ext>
            </a:extLst>
          </p:cNvPr>
          <p:cNvSpPr>
            <a:spLocks noGrp="1"/>
          </p:cNvSpPr>
          <p:nvPr>
            <p:ph sz="half" idx="1"/>
          </p:nvPr>
        </p:nvSpPr>
        <p:spPr>
          <a:xfrm>
            <a:off x="838200" y="1825625"/>
            <a:ext cx="5181600" cy="4351338"/>
          </a:xfrm>
        </p:spPr>
        <p:txBody>
          <a:bodyPr>
            <a:normAutofit/>
          </a:bodyPr>
          <a:lstStyle/>
          <a:p>
            <a:r>
              <a:rPr lang="en-GB" dirty="0"/>
              <a:t>Instead of using one uniform rule, one can apply different rule to different layers. </a:t>
            </a:r>
          </a:p>
          <a:p>
            <a:pPr marL="0" indent="0">
              <a:buNone/>
            </a:pPr>
            <a:r>
              <a:rPr lang="en-US" dirty="0">
                <a:hlinkClick r:id="rId2"/>
              </a:rPr>
              <a:t>https://link.springer.com/chapter/10.1007/978-3-030-28954-6_10</a:t>
            </a:r>
            <a:r>
              <a:rPr lang="en-US" dirty="0"/>
              <a:t> </a:t>
            </a:r>
          </a:p>
        </p:txBody>
      </p:sp>
      <p:pic>
        <p:nvPicPr>
          <p:cNvPr id="8194" name="Picture 2" descr="figure 4">
            <a:extLst>
              <a:ext uri="{FF2B5EF4-FFF2-40B4-BE49-F238E27FC236}">
                <a16:creationId xmlns:a16="http://schemas.microsoft.com/office/drawing/2014/main" id="{691D3A30-C3B6-8742-AAD8-3735483C6B2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2200" y="2492153"/>
            <a:ext cx="5181600" cy="301828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ED0AF95-5E8E-AC6D-03FF-B271A74F88DA}"/>
              </a:ext>
            </a:extLst>
          </p:cNvPr>
          <p:cNvSpPr>
            <a:spLocks noGrp="1"/>
          </p:cNvSpPr>
          <p:nvPr>
            <p:ph type="sldNum" sz="quarter" idx="12"/>
          </p:nvPr>
        </p:nvSpPr>
        <p:spPr>
          <a:xfrm>
            <a:off x="8204504" y="6364363"/>
            <a:ext cx="2743200" cy="365125"/>
          </a:xfrm>
        </p:spPr>
        <p:txBody>
          <a:bodyPr anchor="ctr">
            <a:normAutofit/>
          </a:bodyPr>
          <a:lstStyle/>
          <a:p>
            <a:pPr>
              <a:spcAft>
                <a:spcPts val="600"/>
              </a:spcAft>
            </a:pPr>
            <a:fld id="{6D9D89A0-785F-43A1-AC55-89E62F82BAFC}" type="slidenum">
              <a:rPr lang="en-US" smtClean="0"/>
              <a:pPr>
                <a:spcAft>
                  <a:spcPts val="600"/>
                </a:spcAft>
              </a:pPr>
              <a:t>49</a:t>
            </a:fld>
            <a:endParaRPr lang="en-US" dirty="0"/>
          </a:p>
        </p:txBody>
      </p:sp>
    </p:spTree>
    <p:extLst>
      <p:ext uri="{BB962C8B-B14F-4D97-AF65-F5344CB8AC3E}">
        <p14:creationId xmlns:p14="http://schemas.microsoft.com/office/powerpoint/2010/main" val="114698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69A5-AA64-8219-A9EE-94C0991D5DC9}"/>
              </a:ext>
            </a:extLst>
          </p:cNvPr>
          <p:cNvSpPr>
            <a:spLocks noGrp="1"/>
          </p:cNvSpPr>
          <p:nvPr>
            <p:ph type="title"/>
          </p:nvPr>
        </p:nvSpPr>
        <p:spPr>
          <a:xfrm>
            <a:off x="838200" y="365125"/>
            <a:ext cx="10515600" cy="1325563"/>
          </a:xfrm>
        </p:spPr>
        <p:txBody>
          <a:bodyPr anchor="ctr">
            <a:normAutofit/>
          </a:bodyPr>
          <a:lstStyle/>
          <a:p>
            <a:r>
              <a:rPr lang="en-US"/>
              <a:t>XAI for Deep Learning</a:t>
            </a:r>
            <a:endParaRPr lang="en-GB"/>
          </a:p>
        </p:txBody>
      </p:sp>
      <p:sp>
        <p:nvSpPr>
          <p:cNvPr id="9" name="Slide Number Placeholder 3">
            <a:extLst>
              <a:ext uri="{FF2B5EF4-FFF2-40B4-BE49-F238E27FC236}">
                <a16:creationId xmlns:a16="http://schemas.microsoft.com/office/drawing/2014/main" id="{7A5DF0B6-412A-6365-A363-49B1EA432D8D}"/>
              </a:ext>
            </a:extLst>
          </p:cNvPr>
          <p:cNvSpPr>
            <a:spLocks noGrp="1"/>
          </p:cNvSpPr>
          <p:nvPr>
            <p:ph type="sldNum" sz="quarter" idx="12"/>
          </p:nvPr>
        </p:nvSpPr>
        <p:spPr>
          <a:xfrm>
            <a:off x="8204504" y="6364363"/>
            <a:ext cx="2743200" cy="365125"/>
          </a:xfrm>
        </p:spPr>
        <p:txBody>
          <a:bodyPr/>
          <a:lstStyle/>
          <a:p>
            <a:pPr>
              <a:spcAft>
                <a:spcPts val="600"/>
              </a:spcAft>
            </a:pPr>
            <a:fld id="{6D9D89A0-785F-43A1-AC55-89E62F82BAFC}" type="slidenum">
              <a:rPr lang="en-US" smtClean="0"/>
              <a:pPr>
                <a:spcAft>
                  <a:spcPts val="600"/>
                </a:spcAft>
              </a:pPr>
              <a:t>5</a:t>
            </a:fld>
            <a:endParaRPr lang="en-US"/>
          </a:p>
        </p:txBody>
      </p:sp>
      <p:graphicFrame>
        <p:nvGraphicFramePr>
          <p:cNvPr id="5" name="Content Placeholder 2">
            <a:extLst>
              <a:ext uri="{FF2B5EF4-FFF2-40B4-BE49-F238E27FC236}">
                <a16:creationId xmlns:a16="http://schemas.microsoft.com/office/drawing/2014/main" id="{C45B0DA0-162E-9F3B-E344-120869BA25D5}"/>
              </a:ext>
            </a:extLst>
          </p:cNvPr>
          <p:cNvGraphicFramePr>
            <a:graphicFrameLocks noGrp="1"/>
          </p:cNvGraphicFramePr>
          <p:nvPr>
            <p:ph idx="1"/>
            <p:extLst>
              <p:ext uri="{D42A27DB-BD31-4B8C-83A1-F6EECF244321}">
                <p14:modId xmlns:p14="http://schemas.microsoft.com/office/powerpoint/2010/main" val="24604188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0322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0590-E000-6C74-7BCB-597783981395}"/>
              </a:ext>
            </a:extLst>
          </p:cNvPr>
          <p:cNvSpPr>
            <a:spLocks noGrp="1"/>
          </p:cNvSpPr>
          <p:nvPr>
            <p:ph type="title"/>
          </p:nvPr>
        </p:nvSpPr>
        <p:spPr/>
        <p:txBody>
          <a:bodyPr/>
          <a:lstStyle/>
          <a:p>
            <a:r>
              <a:rPr lang="en-US" dirty="0"/>
              <a:t>Comparing Explanation Methods</a:t>
            </a:r>
          </a:p>
        </p:txBody>
      </p:sp>
      <p:graphicFrame>
        <p:nvGraphicFramePr>
          <p:cNvPr id="5" name="Content Placeholder 4">
            <a:extLst>
              <a:ext uri="{FF2B5EF4-FFF2-40B4-BE49-F238E27FC236}">
                <a16:creationId xmlns:a16="http://schemas.microsoft.com/office/drawing/2014/main" id="{ED5BED67-8994-6C32-FBD3-0BDDA75F0713}"/>
              </a:ext>
            </a:extLst>
          </p:cNvPr>
          <p:cNvGraphicFramePr>
            <a:graphicFrameLocks noGrp="1"/>
          </p:cNvGraphicFramePr>
          <p:nvPr>
            <p:ph idx="1"/>
          </p:nvPr>
        </p:nvGraphicFramePr>
        <p:xfrm>
          <a:off x="838200" y="1943894"/>
          <a:ext cx="10515600" cy="4114800"/>
        </p:xfrm>
        <a:graphic>
          <a:graphicData uri="http://schemas.openxmlformats.org/drawingml/2006/table">
            <a:tbl>
              <a:tblPr/>
              <a:tblGrid>
                <a:gridCol w="2103120">
                  <a:extLst>
                    <a:ext uri="{9D8B030D-6E8A-4147-A177-3AD203B41FA5}">
                      <a16:colId xmlns:a16="http://schemas.microsoft.com/office/drawing/2014/main" val="3124678387"/>
                    </a:ext>
                  </a:extLst>
                </a:gridCol>
                <a:gridCol w="2103120">
                  <a:extLst>
                    <a:ext uri="{9D8B030D-6E8A-4147-A177-3AD203B41FA5}">
                      <a16:colId xmlns:a16="http://schemas.microsoft.com/office/drawing/2014/main" val="3937840704"/>
                    </a:ext>
                  </a:extLst>
                </a:gridCol>
                <a:gridCol w="2103120">
                  <a:extLst>
                    <a:ext uri="{9D8B030D-6E8A-4147-A177-3AD203B41FA5}">
                      <a16:colId xmlns:a16="http://schemas.microsoft.com/office/drawing/2014/main" val="3094198351"/>
                    </a:ext>
                  </a:extLst>
                </a:gridCol>
                <a:gridCol w="2103120">
                  <a:extLst>
                    <a:ext uri="{9D8B030D-6E8A-4147-A177-3AD203B41FA5}">
                      <a16:colId xmlns:a16="http://schemas.microsoft.com/office/drawing/2014/main" val="1480609155"/>
                    </a:ext>
                  </a:extLst>
                </a:gridCol>
                <a:gridCol w="2103120">
                  <a:extLst>
                    <a:ext uri="{9D8B030D-6E8A-4147-A177-3AD203B41FA5}">
                      <a16:colId xmlns:a16="http://schemas.microsoft.com/office/drawing/2014/main" val="93704008"/>
                    </a:ext>
                  </a:extLst>
                </a:gridCol>
              </a:tblGrid>
              <a:tr h="0">
                <a:tc>
                  <a:txBody>
                    <a:bodyPr/>
                    <a:lstStyle/>
                    <a:p>
                      <a:pPr algn="l">
                        <a:buNone/>
                      </a:pPr>
                      <a:r>
                        <a:rPr lang="en-US" b="1"/>
                        <a:t>Category</a:t>
                      </a:r>
                      <a:endParaRPr lang="en-US"/>
                    </a:p>
                  </a:txBody>
                  <a:tcPr anchor="ctr">
                    <a:lnL>
                      <a:noFill/>
                    </a:lnL>
                    <a:lnR>
                      <a:noFill/>
                    </a:lnR>
                    <a:lnT>
                      <a:noFill/>
                    </a:lnT>
                    <a:lnB>
                      <a:noFill/>
                    </a:lnB>
                    <a:noFill/>
                  </a:tcPr>
                </a:tc>
                <a:tc>
                  <a:txBody>
                    <a:bodyPr/>
                    <a:lstStyle/>
                    <a:p>
                      <a:pPr algn="l">
                        <a:buNone/>
                      </a:pPr>
                      <a:r>
                        <a:rPr lang="en-US" b="1"/>
                        <a:t>Method</a:t>
                      </a:r>
                      <a:endParaRPr lang="en-US"/>
                    </a:p>
                  </a:txBody>
                  <a:tcPr anchor="ctr">
                    <a:lnL>
                      <a:noFill/>
                    </a:lnL>
                    <a:lnR>
                      <a:noFill/>
                    </a:lnR>
                    <a:lnT>
                      <a:noFill/>
                    </a:lnT>
                    <a:lnB>
                      <a:noFill/>
                    </a:lnB>
                    <a:noFill/>
                  </a:tcPr>
                </a:tc>
                <a:tc>
                  <a:txBody>
                    <a:bodyPr/>
                    <a:lstStyle/>
                    <a:p>
                      <a:pPr algn="l">
                        <a:buNone/>
                      </a:pPr>
                      <a:r>
                        <a:rPr lang="en-US" b="1"/>
                        <a:t>Key Idea</a:t>
                      </a:r>
                      <a:endParaRPr lang="en-US"/>
                    </a:p>
                  </a:txBody>
                  <a:tcPr anchor="ctr">
                    <a:lnL>
                      <a:noFill/>
                    </a:lnL>
                    <a:lnR>
                      <a:noFill/>
                    </a:lnR>
                    <a:lnT>
                      <a:noFill/>
                    </a:lnT>
                    <a:lnB>
                      <a:noFill/>
                    </a:lnB>
                    <a:noFill/>
                  </a:tcPr>
                </a:tc>
                <a:tc>
                  <a:txBody>
                    <a:bodyPr/>
                    <a:lstStyle/>
                    <a:p>
                      <a:pPr algn="l">
                        <a:buNone/>
                      </a:pPr>
                      <a:r>
                        <a:rPr lang="en-US" b="1"/>
                        <a:t>Output Type</a:t>
                      </a:r>
                      <a:endParaRPr lang="en-US"/>
                    </a:p>
                  </a:txBody>
                  <a:tcPr anchor="ctr">
                    <a:lnL>
                      <a:noFill/>
                    </a:lnL>
                    <a:lnR>
                      <a:noFill/>
                    </a:lnR>
                    <a:lnT>
                      <a:noFill/>
                    </a:lnT>
                    <a:lnB>
                      <a:noFill/>
                    </a:lnB>
                    <a:noFill/>
                  </a:tcPr>
                </a:tc>
                <a:tc>
                  <a:txBody>
                    <a:bodyPr/>
                    <a:lstStyle/>
                    <a:p>
                      <a:pPr algn="l">
                        <a:buNone/>
                      </a:pPr>
                      <a:r>
                        <a:rPr lang="en-US" b="1"/>
                        <a:t>Limitation</a:t>
                      </a:r>
                      <a:endParaRPr lang="en-US"/>
                    </a:p>
                  </a:txBody>
                  <a:tcPr anchor="ctr">
                    <a:lnL>
                      <a:noFill/>
                    </a:lnL>
                    <a:lnR>
                      <a:noFill/>
                    </a:lnR>
                    <a:lnT>
                      <a:noFill/>
                    </a:lnT>
                    <a:lnB>
                      <a:noFill/>
                    </a:lnB>
                    <a:noFill/>
                  </a:tcPr>
                </a:tc>
                <a:extLst>
                  <a:ext uri="{0D108BD9-81ED-4DB2-BD59-A6C34878D82A}">
                    <a16:rowId xmlns:a16="http://schemas.microsoft.com/office/drawing/2014/main" val="2902584775"/>
                  </a:ext>
                </a:extLst>
              </a:tr>
              <a:tr h="0">
                <a:tc>
                  <a:txBody>
                    <a:bodyPr/>
                    <a:lstStyle/>
                    <a:p>
                      <a:pPr algn="l">
                        <a:buNone/>
                      </a:pPr>
                      <a:r>
                        <a:rPr lang="en-US" b="1"/>
                        <a:t>Feature Visualization</a:t>
                      </a:r>
                      <a:endParaRPr lang="en-US"/>
                    </a:p>
                  </a:txBody>
                  <a:tcPr anchor="ctr">
                    <a:lnL>
                      <a:noFill/>
                    </a:lnL>
                    <a:lnR>
                      <a:noFill/>
                    </a:lnR>
                    <a:lnT>
                      <a:noFill/>
                    </a:lnT>
                    <a:lnB>
                      <a:noFill/>
                    </a:lnB>
                    <a:noFill/>
                  </a:tcPr>
                </a:tc>
                <a:tc>
                  <a:txBody>
                    <a:bodyPr/>
                    <a:lstStyle/>
                    <a:p>
                      <a:pPr algn="l">
                        <a:buNone/>
                      </a:pPr>
                      <a:r>
                        <a:rPr lang="en-US"/>
                        <a:t>Activation Maximization</a:t>
                      </a:r>
                    </a:p>
                  </a:txBody>
                  <a:tcPr anchor="ctr">
                    <a:lnL>
                      <a:noFill/>
                    </a:lnL>
                    <a:lnR>
                      <a:noFill/>
                    </a:lnR>
                    <a:lnT>
                      <a:noFill/>
                    </a:lnT>
                    <a:lnB>
                      <a:noFill/>
                    </a:lnB>
                    <a:noFill/>
                  </a:tcPr>
                </a:tc>
                <a:tc>
                  <a:txBody>
                    <a:bodyPr/>
                    <a:lstStyle/>
                    <a:p>
                      <a:pPr algn="l">
                        <a:buNone/>
                      </a:pPr>
                      <a:r>
                        <a:rPr lang="en-US"/>
                        <a:t>Generate input that maximizes neuron/class</a:t>
                      </a:r>
                    </a:p>
                  </a:txBody>
                  <a:tcPr anchor="ctr">
                    <a:lnL>
                      <a:noFill/>
                    </a:lnL>
                    <a:lnR>
                      <a:noFill/>
                    </a:lnR>
                    <a:lnT>
                      <a:noFill/>
                    </a:lnT>
                    <a:lnB>
                      <a:noFill/>
                    </a:lnB>
                    <a:noFill/>
                  </a:tcPr>
                </a:tc>
                <a:tc>
                  <a:txBody>
                    <a:bodyPr/>
                    <a:lstStyle/>
                    <a:p>
                      <a:pPr algn="l">
                        <a:buNone/>
                      </a:pPr>
                      <a:r>
                        <a:rPr lang="en-US"/>
                        <a:t>Synthetic feature pattern</a:t>
                      </a:r>
                    </a:p>
                  </a:txBody>
                  <a:tcPr anchor="ctr">
                    <a:lnL>
                      <a:noFill/>
                    </a:lnL>
                    <a:lnR>
                      <a:noFill/>
                    </a:lnR>
                    <a:lnT>
                      <a:noFill/>
                    </a:lnT>
                    <a:lnB>
                      <a:noFill/>
                    </a:lnB>
                    <a:noFill/>
                  </a:tcPr>
                </a:tc>
                <a:tc>
                  <a:txBody>
                    <a:bodyPr/>
                    <a:lstStyle/>
                    <a:p>
                      <a:pPr algn="l">
                        <a:buNone/>
                      </a:pPr>
                      <a:r>
                        <a:rPr lang="en-US"/>
                        <a:t>Not input-specific</a:t>
                      </a:r>
                    </a:p>
                  </a:txBody>
                  <a:tcPr anchor="ctr">
                    <a:lnL>
                      <a:noFill/>
                    </a:lnL>
                    <a:lnR>
                      <a:noFill/>
                    </a:lnR>
                    <a:lnT>
                      <a:noFill/>
                    </a:lnT>
                    <a:lnB>
                      <a:noFill/>
                    </a:lnB>
                    <a:noFill/>
                  </a:tcPr>
                </a:tc>
                <a:extLst>
                  <a:ext uri="{0D108BD9-81ED-4DB2-BD59-A6C34878D82A}">
                    <a16:rowId xmlns:a16="http://schemas.microsoft.com/office/drawing/2014/main" val="516189690"/>
                  </a:ext>
                </a:extLst>
              </a:tr>
              <a:tr h="0">
                <a:tc>
                  <a:txBody>
                    <a:bodyPr/>
                    <a:lstStyle/>
                    <a:p>
                      <a:pPr algn="l">
                        <a:buNone/>
                      </a:pPr>
                      <a:r>
                        <a:rPr lang="en-US" b="1"/>
                        <a:t>Attribution</a:t>
                      </a:r>
                      <a:endParaRPr lang="en-US"/>
                    </a:p>
                  </a:txBody>
                  <a:tcPr anchor="ctr">
                    <a:lnL>
                      <a:noFill/>
                    </a:lnL>
                    <a:lnR>
                      <a:noFill/>
                    </a:lnR>
                    <a:lnT>
                      <a:noFill/>
                    </a:lnT>
                    <a:lnB>
                      <a:noFill/>
                    </a:lnB>
                    <a:noFill/>
                  </a:tcPr>
                </a:tc>
                <a:tc>
                  <a:txBody>
                    <a:bodyPr/>
                    <a:lstStyle/>
                    <a:p>
                      <a:pPr algn="l">
                        <a:buNone/>
                      </a:pPr>
                      <a:r>
                        <a:rPr lang="en-US"/>
                        <a:t>SHAP / Integrated Gradients</a:t>
                      </a:r>
                    </a:p>
                  </a:txBody>
                  <a:tcPr anchor="ctr">
                    <a:lnL>
                      <a:noFill/>
                    </a:lnL>
                    <a:lnR>
                      <a:noFill/>
                    </a:lnR>
                    <a:lnT>
                      <a:noFill/>
                    </a:lnT>
                    <a:lnB>
                      <a:noFill/>
                    </a:lnB>
                    <a:noFill/>
                  </a:tcPr>
                </a:tc>
                <a:tc>
                  <a:txBody>
                    <a:bodyPr/>
                    <a:lstStyle/>
                    <a:p>
                      <a:pPr algn="l">
                        <a:buNone/>
                      </a:pPr>
                      <a:r>
                        <a:rPr lang="en-US"/>
                        <a:t>Distribute output over input features</a:t>
                      </a:r>
                    </a:p>
                  </a:txBody>
                  <a:tcPr anchor="ctr">
                    <a:lnL>
                      <a:noFill/>
                    </a:lnL>
                    <a:lnR>
                      <a:noFill/>
                    </a:lnR>
                    <a:lnT>
                      <a:noFill/>
                    </a:lnT>
                    <a:lnB>
                      <a:noFill/>
                    </a:lnB>
                    <a:noFill/>
                  </a:tcPr>
                </a:tc>
                <a:tc>
                  <a:txBody>
                    <a:bodyPr/>
                    <a:lstStyle/>
                    <a:p>
                      <a:pPr algn="l">
                        <a:buNone/>
                      </a:pPr>
                      <a:r>
                        <a:rPr lang="en-US"/>
                        <a:t>Scalar attribution scores</a:t>
                      </a:r>
                    </a:p>
                  </a:txBody>
                  <a:tcPr anchor="ctr">
                    <a:lnL>
                      <a:noFill/>
                    </a:lnL>
                    <a:lnR>
                      <a:noFill/>
                    </a:lnR>
                    <a:lnT>
                      <a:noFill/>
                    </a:lnT>
                    <a:lnB>
                      <a:noFill/>
                    </a:lnB>
                    <a:noFill/>
                  </a:tcPr>
                </a:tc>
                <a:tc>
                  <a:txBody>
                    <a:bodyPr/>
                    <a:lstStyle/>
                    <a:p>
                      <a:pPr algn="l">
                        <a:buNone/>
                      </a:pPr>
                      <a:r>
                        <a:rPr lang="en-US"/>
                        <a:t>May violate conservation</a:t>
                      </a:r>
                    </a:p>
                  </a:txBody>
                  <a:tcPr anchor="ctr">
                    <a:lnL>
                      <a:noFill/>
                    </a:lnL>
                    <a:lnR>
                      <a:noFill/>
                    </a:lnR>
                    <a:lnT>
                      <a:noFill/>
                    </a:lnT>
                    <a:lnB>
                      <a:noFill/>
                    </a:lnB>
                    <a:noFill/>
                  </a:tcPr>
                </a:tc>
                <a:extLst>
                  <a:ext uri="{0D108BD9-81ED-4DB2-BD59-A6C34878D82A}">
                    <a16:rowId xmlns:a16="http://schemas.microsoft.com/office/drawing/2014/main" val="2603253009"/>
                  </a:ext>
                </a:extLst>
              </a:tr>
              <a:tr h="0">
                <a:tc>
                  <a:txBody>
                    <a:bodyPr/>
                    <a:lstStyle/>
                    <a:p>
                      <a:pPr algn="l">
                        <a:buNone/>
                      </a:pPr>
                      <a:r>
                        <a:rPr lang="en-US" b="1"/>
                        <a:t>Saliency Maps</a:t>
                      </a:r>
                      <a:endParaRPr lang="en-US"/>
                    </a:p>
                  </a:txBody>
                  <a:tcPr anchor="ctr">
                    <a:lnL>
                      <a:noFill/>
                    </a:lnL>
                    <a:lnR>
                      <a:noFill/>
                    </a:lnR>
                    <a:lnT>
                      <a:noFill/>
                    </a:lnT>
                    <a:lnB>
                      <a:noFill/>
                    </a:lnB>
                    <a:noFill/>
                  </a:tcPr>
                </a:tc>
                <a:tc>
                  <a:txBody>
                    <a:bodyPr/>
                    <a:lstStyle/>
                    <a:p>
                      <a:pPr algn="l">
                        <a:buNone/>
                      </a:pPr>
                      <a:r>
                        <a:rPr lang="en-US"/>
                        <a:t>Vanilla Gradient</a:t>
                      </a:r>
                    </a:p>
                  </a:txBody>
                  <a:tcPr anchor="ctr">
                    <a:lnL>
                      <a:noFill/>
                    </a:lnL>
                    <a:lnR>
                      <a:noFill/>
                    </a:lnR>
                    <a:lnT>
                      <a:noFill/>
                    </a:lnT>
                    <a:lnB>
                      <a:noFill/>
                    </a:lnB>
                    <a:noFill/>
                  </a:tcPr>
                </a:tc>
                <a:tc>
                  <a:txBody>
                    <a:bodyPr/>
                    <a:lstStyle/>
                    <a:p>
                      <a:pPr algn="l">
                        <a:buNone/>
                      </a:pPr>
                      <a:r>
                        <a:rPr lang="en-US"/>
                        <a:t>Sensitivity of score to input</a:t>
                      </a:r>
                    </a:p>
                  </a:txBody>
                  <a:tcPr anchor="ctr">
                    <a:lnL>
                      <a:noFill/>
                    </a:lnL>
                    <a:lnR>
                      <a:noFill/>
                    </a:lnR>
                    <a:lnT>
                      <a:noFill/>
                    </a:lnT>
                    <a:lnB>
                      <a:noFill/>
                    </a:lnB>
                    <a:noFill/>
                  </a:tcPr>
                </a:tc>
                <a:tc>
                  <a:txBody>
                    <a:bodyPr/>
                    <a:lstStyle/>
                    <a:p>
                      <a:pPr algn="l">
                        <a:buNone/>
                      </a:pPr>
                      <a:r>
                        <a:rPr lang="en-US"/>
                        <a:t>Gradient map</a:t>
                      </a:r>
                    </a:p>
                  </a:txBody>
                  <a:tcPr anchor="ctr">
                    <a:lnL>
                      <a:noFill/>
                    </a:lnL>
                    <a:lnR>
                      <a:noFill/>
                    </a:lnR>
                    <a:lnT>
                      <a:noFill/>
                    </a:lnT>
                    <a:lnB>
                      <a:noFill/>
                    </a:lnB>
                    <a:noFill/>
                  </a:tcPr>
                </a:tc>
                <a:tc>
                  <a:txBody>
                    <a:bodyPr/>
                    <a:lstStyle/>
                    <a:p>
                      <a:pPr algn="l">
                        <a:buNone/>
                      </a:pPr>
                      <a:r>
                        <a:rPr lang="en-US"/>
                        <a:t>Local, noisy</a:t>
                      </a:r>
                    </a:p>
                  </a:txBody>
                  <a:tcPr anchor="ctr">
                    <a:lnL>
                      <a:noFill/>
                    </a:lnL>
                    <a:lnR>
                      <a:noFill/>
                    </a:lnR>
                    <a:lnT>
                      <a:noFill/>
                    </a:lnT>
                    <a:lnB>
                      <a:noFill/>
                    </a:lnB>
                    <a:noFill/>
                  </a:tcPr>
                </a:tc>
                <a:extLst>
                  <a:ext uri="{0D108BD9-81ED-4DB2-BD59-A6C34878D82A}">
                    <a16:rowId xmlns:a16="http://schemas.microsoft.com/office/drawing/2014/main" val="31484156"/>
                  </a:ext>
                </a:extLst>
              </a:tr>
              <a:tr h="0">
                <a:tc>
                  <a:txBody>
                    <a:bodyPr/>
                    <a:lstStyle/>
                    <a:p>
                      <a:pPr algn="l">
                        <a:buNone/>
                      </a:pPr>
                      <a:r>
                        <a:rPr lang="en-US" b="1"/>
                        <a:t>Taylor Decomposition</a:t>
                      </a:r>
                      <a:endParaRPr lang="en-US"/>
                    </a:p>
                  </a:txBody>
                  <a:tcPr anchor="ctr">
                    <a:lnL>
                      <a:noFill/>
                    </a:lnL>
                    <a:lnR>
                      <a:noFill/>
                    </a:lnR>
                    <a:lnT>
                      <a:noFill/>
                    </a:lnT>
                    <a:lnB>
                      <a:noFill/>
                    </a:lnB>
                    <a:noFill/>
                  </a:tcPr>
                </a:tc>
                <a:tc>
                  <a:txBody>
                    <a:bodyPr/>
                    <a:lstStyle/>
                    <a:p>
                      <a:pPr algn="l">
                        <a:buNone/>
                      </a:pPr>
                      <a:r>
                        <a:rPr lang="en-US"/>
                        <a:t>Linear expansion around baseline</a:t>
                      </a:r>
                    </a:p>
                  </a:txBody>
                  <a:tcPr anchor="ctr">
                    <a:lnL>
                      <a:noFill/>
                    </a:lnL>
                    <a:lnR>
                      <a:noFill/>
                    </a:lnR>
                    <a:lnT>
                      <a:noFill/>
                    </a:lnT>
                    <a:lnB>
                      <a:noFill/>
                    </a:lnB>
                    <a:noFill/>
                  </a:tcPr>
                </a:tc>
                <a:tc>
                  <a:txBody>
                    <a:bodyPr/>
                    <a:lstStyle/>
                    <a:p>
                      <a:pPr algn="l">
                        <a:buNone/>
                      </a:pPr>
                      <a:r>
                        <a:rPr lang="en-US"/>
                        <a:t>Additive local contributions</a:t>
                      </a:r>
                    </a:p>
                  </a:txBody>
                  <a:tcPr anchor="ctr">
                    <a:lnL>
                      <a:noFill/>
                    </a:lnL>
                    <a:lnR>
                      <a:noFill/>
                    </a:lnR>
                    <a:lnT>
                      <a:noFill/>
                    </a:lnT>
                    <a:lnB>
                      <a:noFill/>
                    </a:lnB>
                    <a:noFill/>
                  </a:tcPr>
                </a:tc>
                <a:tc>
                  <a:txBody>
                    <a:bodyPr/>
                    <a:lstStyle/>
                    <a:p>
                      <a:pPr algn="l">
                        <a:buNone/>
                      </a:pPr>
                      <a:r>
                        <a:rPr lang="en-US"/>
                        <a:t>Per-feature relevance</a:t>
                      </a:r>
                    </a:p>
                  </a:txBody>
                  <a:tcPr anchor="ctr">
                    <a:lnL>
                      <a:noFill/>
                    </a:lnL>
                    <a:lnR>
                      <a:noFill/>
                    </a:lnR>
                    <a:lnT>
                      <a:noFill/>
                    </a:lnT>
                    <a:lnB>
                      <a:noFill/>
                    </a:lnB>
                    <a:noFill/>
                  </a:tcPr>
                </a:tc>
                <a:tc>
                  <a:txBody>
                    <a:bodyPr/>
                    <a:lstStyle/>
                    <a:p>
                      <a:pPr algn="l">
                        <a:buNone/>
                      </a:pPr>
                      <a:r>
                        <a:rPr lang="en-US"/>
                        <a:t>Not layer-aware</a:t>
                      </a:r>
                    </a:p>
                  </a:txBody>
                  <a:tcPr anchor="ctr">
                    <a:lnL>
                      <a:noFill/>
                    </a:lnL>
                    <a:lnR>
                      <a:noFill/>
                    </a:lnR>
                    <a:lnT>
                      <a:noFill/>
                    </a:lnT>
                    <a:lnB>
                      <a:noFill/>
                    </a:lnB>
                    <a:noFill/>
                  </a:tcPr>
                </a:tc>
                <a:extLst>
                  <a:ext uri="{0D108BD9-81ED-4DB2-BD59-A6C34878D82A}">
                    <a16:rowId xmlns:a16="http://schemas.microsoft.com/office/drawing/2014/main" val="1146133437"/>
                  </a:ext>
                </a:extLst>
              </a:tr>
              <a:tr h="0">
                <a:tc>
                  <a:txBody>
                    <a:bodyPr/>
                    <a:lstStyle/>
                    <a:p>
                      <a:pPr algn="l">
                        <a:buNone/>
                      </a:pPr>
                      <a:r>
                        <a:rPr lang="en-US" b="1"/>
                        <a:t>LRP</a:t>
                      </a:r>
                      <a:endParaRPr lang="en-US"/>
                    </a:p>
                  </a:txBody>
                  <a:tcPr anchor="ctr">
                    <a:lnL>
                      <a:noFill/>
                    </a:lnL>
                    <a:lnR>
                      <a:noFill/>
                    </a:lnR>
                    <a:lnT>
                      <a:noFill/>
                    </a:lnT>
                    <a:lnB>
                      <a:noFill/>
                    </a:lnB>
                    <a:noFill/>
                  </a:tcPr>
                </a:tc>
                <a:tc>
                  <a:txBody>
                    <a:bodyPr/>
                    <a:lstStyle/>
                    <a:p>
                      <a:pPr algn="l">
                        <a:buNone/>
                      </a:pPr>
                      <a:r>
                        <a:rPr lang="en-US"/>
                        <a:t>Layer-wise relevance redistribution</a:t>
                      </a:r>
                    </a:p>
                  </a:txBody>
                  <a:tcPr anchor="ctr">
                    <a:lnL>
                      <a:noFill/>
                    </a:lnL>
                    <a:lnR>
                      <a:noFill/>
                    </a:lnR>
                    <a:lnT>
                      <a:noFill/>
                    </a:lnT>
                    <a:lnB>
                      <a:noFill/>
                    </a:lnB>
                    <a:noFill/>
                  </a:tcPr>
                </a:tc>
                <a:tc>
                  <a:txBody>
                    <a:bodyPr/>
                    <a:lstStyle/>
                    <a:p>
                      <a:pPr algn="l">
                        <a:buNone/>
                      </a:pPr>
                      <a:r>
                        <a:rPr lang="en-US"/>
                        <a:t>Exact decomposition of class score</a:t>
                      </a:r>
                    </a:p>
                  </a:txBody>
                  <a:tcPr anchor="ctr">
                    <a:lnL>
                      <a:noFill/>
                    </a:lnL>
                    <a:lnR>
                      <a:noFill/>
                    </a:lnR>
                    <a:lnT>
                      <a:noFill/>
                    </a:lnT>
                    <a:lnB>
                      <a:noFill/>
                    </a:lnB>
                    <a:noFill/>
                  </a:tcPr>
                </a:tc>
                <a:tc>
                  <a:txBody>
                    <a:bodyPr/>
                    <a:lstStyle/>
                    <a:p>
                      <a:pPr algn="l">
                        <a:buNone/>
                      </a:pPr>
                      <a:r>
                        <a:rPr lang="en-US"/>
                        <a:t>Stable, additive heatmap</a:t>
                      </a:r>
                    </a:p>
                  </a:txBody>
                  <a:tcPr anchor="ctr">
                    <a:lnL>
                      <a:noFill/>
                    </a:lnL>
                    <a:lnR>
                      <a:noFill/>
                    </a:lnR>
                    <a:lnT>
                      <a:noFill/>
                    </a:lnT>
                    <a:lnB>
                      <a:noFill/>
                    </a:lnB>
                    <a:noFill/>
                  </a:tcPr>
                </a:tc>
                <a:tc>
                  <a:txBody>
                    <a:bodyPr/>
                    <a:lstStyle/>
                    <a:p>
                      <a:pPr algn="l">
                        <a:buNone/>
                      </a:pPr>
                      <a:r>
                        <a:rPr lang="en-US" dirty="0"/>
                        <a:t>Depends on rule choice</a:t>
                      </a:r>
                    </a:p>
                  </a:txBody>
                  <a:tcPr anchor="ctr">
                    <a:lnL>
                      <a:noFill/>
                    </a:lnL>
                    <a:lnR>
                      <a:noFill/>
                    </a:lnR>
                    <a:lnT>
                      <a:noFill/>
                    </a:lnT>
                    <a:lnB>
                      <a:noFill/>
                    </a:lnB>
                    <a:noFill/>
                  </a:tcPr>
                </a:tc>
                <a:extLst>
                  <a:ext uri="{0D108BD9-81ED-4DB2-BD59-A6C34878D82A}">
                    <a16:rowId xmlns:a16="http://schemas.microsoft.com/office/drawing/2014/main" val="2441472604"/>
                  </a:ext>
                </a:extLst>
              </a:tr>
            </a:tbl>
          </a:graphicData>
        </a:graphic>
      </p:graphicFrame>
      <p:sp>
        <p:nvSpPr>
          <p:cNvPr id="4" name="Slide Number Placeholder 3">
            <a:extLst>
              <a:ext uri="{FF2B5EF4-FFF2-40B4-BE49-F238E27FC236}">
                <a16:creationId xmlns:a16="http://schemas.microsoft.com/office/drawing/2014/main" id="{C5BDD2C2-982B-4EEF-1EFF-C3C4CBA5DFC1}"/>
              </a:ext>
            </a:extLst>
          </p:cNvPr>
          <p:cNvSpPr>
            <a:spLocks noGrp="1"/>
          </p:cNvSpPr>
          <p:nvPr>
            <p:ph type="sldNum" sz="quarter" idx="12"/>
          </p:nvPr>
        </p:nvSpPr>
        <p:spPr/>
        <p:txBody>
          <a:bodyPr/>
          <a:lstStyle/>
          <a:p>
            <a:fld id="{6D9D89A0-785F-43A1-AC55-89E62F82BAFC}" type="slidenum">
              <a:rPr lang="en-US" smtClean="0"/>
              <a:t>50</a:t>
            </a:fld>
            <a:endParaRPr lang="en-US"/>
          </a:p>
        </p:txBody>
      </p:sp>
    </p:spTree>
    <p:extLst>
      <p:ext uri="{BB962C8B-B14F-4D97-AF65-F5344CB8AC3E}">
        <p14:creationId xmlns:p14="http://schemas.microsoft.com/office/powerpoint/2010/main" val="161893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43DA-ABF0-3786-C144-FA620FEFB244}"/>
              </a:ext>
            </a:extLst>
          </p:cNvPr>
          <p:cNvSpPr>
            <a:spLocks noGrp="1"/>
          </p:cNvSpPr>
          <p:nvPr>
            <p:ph type="title"/>
          </p:nvPr>
        </p:nvSpPr>
        <p:spPr>
          <a:xfrm>
            <a:off x="838200" y="365125"/>
            <a:ext cx="10515600" cy="1325563"/>
          </a:xfrm>
        </p:spPr>
        <p:txBody>
          <a:bodyPr anchor="ctr">
            <a:normAutofit/>
          </a:bodyPr>
          <a:lstStyle/>
          <a:p>
            <a:r>
              <a:rPr lang="en-GB"/>
              <a:t>Adversarial Examples</a:t>
            </a:r>
            <a:endParaRPr lang="en-US"/>
          </a:p>
        </p:txBody>
      </p:sp>
      <p:sp>
        <p:nvSpPr>
          <p:cNvPr id="10" name="Slide Number Placeholder 3">
            <a:extLst>
              <a:ext uri="{FF2B5EF4-FFF2-40B4-BE49-F238E27FC236}">
                <a16:creationId xmlns:a16="http://schemas.microsoft.com/office/drawing/2014/main" id="{E4579AED-20BA-3F9E-816B-25578BB3D08B}"/>
              </a:ext>
            </a:extLst>
          </p:cNvPr>
          <p:cNvSpPr>
            <a:spLocks noGrp="1"/>
          </p:cNvSpPr>
          <p:nvPr>
            <p:ph type="sldNum" sz="quarter" idx="12"/>
          </p:nvPr>
        </p:nvSpPr>
        <p:spPr>
          <a:xfrm>
            <a:off x="8204504" y="6364363"/>
            <a:ext cx="2743200" cy="365125"/>
          </a:xfrm>
        </p:spPr>
        <p:txBody>
          <a:bodyPr/>
          <a:lstStyle/>
          <a:p>
            <a:pPr>
              <a:spcAft>
                <a:spcPts val="600"/>
              </a:spcAft>
            </a:pPr>
            <a:fld id="{6D9D89A0-785F-43A1-AC55-89E62F82BAFC}" type="slidenum">
              <a:rPr lang="en-US" smtClean="0"/>
              <a:pPr>
                <a:spcAft>
                  <a:spcPts val="600"/>
                </a:spcAft>
              </a:pPr>
              <a:t>51</a:t>
            </a:fld>
            <a:endParaRPr lang="en-US"/>
          </a:p>
        </p:txBody>
      </p:sp>
      <p:graphicFrame>
        <p:nvGraphicFramePr>
          <p:cNvPr id="6" name="Rectangle 1">
            <a:extLst>
              <a:ext uri="{FF2B5EF4-FFF2-40B4-BE49-F238E27FC236}">
                <a16:creationId xmlns:a16="http://schemas.microsoft.com/office/drawing/2014/main" id="{3A8CBF97-59EF-77F2-C635-9D201B2227FE}"/>
              </a:ext>
            </a:extLst>
          </p:cNvPr>
          <p:cNvGraphicFramePr>
            <a:graphicFrameLocks noGrp="1"/>
          </p:cNvGraphicFramePr>
          <p:nvPr>
            <p:ph idx="1"/>
            <p:extLst>
              <p:ext uri="{D42A27DB-BD31-4B8C-83A1-F6EECF244321}">
                <p14:modId xmlns:p14="http://schemas.microsoft.com/office/powerpoint/2010/main" val="9585680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185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D727-7B7C-3628-BEF0-BDB1202889E1}"/>
              </a:ext>
            </a:extLst>
          </p:cNvPr>
          <p:cNvSpPr>
            <a:spLocks noGrp="1"/>
          </p:cNvSpPr>
          <p:nvPr>
            <p:ph type="title"/>
          </p:nvPr>
        </p:nvSpPr>
        <p:spPr>
          <a:xfrm>
            <a:off x="838200" y="365125"/>
            <a:ext cx="10515600" cy="1325563"/>
          </a:xfrm>
        </p:spPr>
        <p:txBody>
          <a:bodyPr>
            <a:normAutofit/>
          </a:bodyPr>
          <a:lstStyle/>
          <a:p>
            <a:r>
              <a:rPr lang="en-GB" spc="-45" dirty="0" err="1"/>
              <a:t>DeepShap</a:t>
            </a:r>
            <a:r>
              <a:rPr lang="en-GB" spc="-15" dirty="0"/>
              <a:t> </a:t>
            </a:r>
            <a:r>
              <a:rPr lang="en-GB" spc="120" dirty="0"/>
              <a:t>/</a:t>
            </a:r>
            <a:r>
              <a:rPr lang="en-GB" spc="-10" dirty="0"/>
              <a:t> </a:t>
            </a:r>
            <a:r>
              <a:rPr lang="en-GB" spc="-20" dirty="0" err="1"/>
              <a:t>DeepLift</a:t>
            </a:r>
            <a:endParaRPr lang="en-GB" dirty="0"/>
          </a:p>
        </p:txBody>
      </p:sp>
      <p:sp>
        <p:nvSpPr>
          <p:cNvPr id="3" name="Content Placeholder 2">
            <a:extLst>
              <a:ext uri="{FF2B5EF4-FFF2-40B4-BE49-F238E27FC236}">
                <a16:creationId xmlns:a16="http://schemas.microsoft.com/office/drawing/2014/main" id="{BC842A11-5498-8626-9394-A3D697F15343}"/>
              </a:ext>
            </a:extLst>
          </p:cNvPr>
          <p:cNvSpPr>
            <a:spLocks noGrp="1"/>
          </p:cNvSpPr>
          <p:nvPr>
            <p:ph idx="1"/>
          </p:nvPr>
        </p:nvSpPr>
        <p:spPr>
          <a:xfrm>
            <a:off x="838200" y="1825625"/>
            <a:ext cx="10515600" cy="4351338"/>
          </a:xfrm>
        </p:spPr>
        <p:txBody>
          <a:bodyPr>
            <a:normAutofit/>
          </a:bodyPr>
          <a:lstStyle/>
          <a:p>
            <a:r>
              <a:rPr lang="en-GB" sz="2600" spc="-35">
                <a:latin typeface="Arial"/>
                <a:cs typeface="Arial"/>
              </a:rPr>
              <a:t>decomposes</a:t>
            </a:r>
            <a:r>
              <a:rPr lang="en-GB" sz="2600" spc="70">
                <a:latin typeface="Arial"/>
                <a:cs typeface="Arial"/>
              </a:rPr>
              <a:t> </a:t>
            </a:r>
            <a:r>
              <a:rPr lang="en-GB" sz="2600">
                <a:latin typeface="Arial"/>
                <a:cs typeface="Arial"/>
              </a:rPr>
              <a:t>the</a:t>
            </a:r>
            <a:r>
              <a:rPr lang="en-GB" sz="2600" spc="65">
                <a:latin typeface="Arial"/>
                <a:cs typeface="Arial"/>
              </a:rPr>
              <a:t> </a:t>
            </a:r>
            <a:r>
              <a:rPr lang="en-GB" sz="2600" spc="-5">
                <a:latin typeface="Arial"/>
                <a:cs typeface="Arial"/>
              </a:rPr>
              <a:t>prediction</a:t>
            </a:r>
            <a:r>
              <a:rPr lang="en-GB" sz="2600" spc="65">
                <a:latin typeface="Arial"/>
                <a:cs typeface="Arial"/>
              </a:rPr>
              <a:t> </a:t>
            </a:r>
            <a:r>
              <a:rPr lang="en-GB" sz="2600" spc="5">
                <a:latin typeface="Arial"/>
                <a:cs typeface="Arial"/>
              </a:rPr>
              <a:t>of</a:t>
            </a:r>
            <a:r>
              <a:rPr lang="en-GB" sz="2600" spc="65">
                <a:latin typeface="Arial"/>
                <a:cs typeface="Arial"/>
              </a:rPr>
              <a:t> </a:t>
            </a:r>
            <a:r>
              <a:rPr lang="en-GB" sz="2600" spc="-40">
                <a:latin typeface="Arial"/>
                <a:cs typeface="Arial"/>
              </a:rPr>
              <a:t>a</a:t>
            </a:r>
            <a:r>
              <a:rPr lang="en-GB" sz="2600" spc="65">
                <a:latin typeface="Arial"/>
                <a:cs typeface="Arial"/>
              </a:rPr>
              <a:t> </a:t>
            </a:r>
            <a:r>
              <a:rPr lang="en-GB" sz="2600" spc="-15">
                <a:latin typeface="Arial"/>
                <a:cs typeface="Arial"/>
              </a:rPr>
              <a:t>single-pixel</a:t>
            </a:r>
            <a:r>
              <a:rPr lang="en-GB" sz="2600" spc="70">
                <a:latin typeface="Arial"/>
                <a:cs typeface="Arial"/>
              </a:rPr>
              <a:t> </a:t>
            </a:r>
            <a:r>
              <a:rPr lang="en-GB" sz="2600" spc="-15">
                <a:latin typeface="Arial"/>
                <a:cs typeface="Arial"/>
              </a:rPr>
              <a:t>neural</a:t>
            </a:r>
            <a:r>
              <a:rPr lang="en-GB" sz="2600" spc="65">
                <a:latin typeface="Arial"/>
                <a:cs typeface="Arial"/>
              </a:rPr>
              <a:t> </a:t>
            </a:r>
            <a:r>
              <a:rPr lang="en-GB" sz="2600" spc="-10">
                <a:latin typeface="Arial"/>
                <a:cs typeface="Arial"/>
              </a:rPr>
              <a:t>network. </a:t>
            </a:r>
          </a:p>
          <a:p>
            <a:r>
              <a:rPr lang="en-GB" sz="2600" spc="-30">
                <a:latin typeface="Arial"/>
                <a:cs typeface="Arial"/>
              </a:rPr>
              <a:t>done</a:t>
            </a:r>
            <a:r>
              <a:rPr lang="en-GB" sz="2600" spc="65">
                <a:latin typeface="Arial"/>
                <a:cs typeface="Arial"/>
              </a:rPr>
              <a:t> </a:t>
            </a:r>
            <a:r>
              <a:rPr lang="en-GB" sz="2600" spc="-25">
                <a:latin typeface="Arial"/>
                <a:cs typeface="Arial"/>
              </a:rPr>
              <a:t>by</a:t>
            </a:r>
            <a:r>
              <a:rPr lang="en-GB" sz="2600" spc="65">
                <a:latin typeface="Arial"/>
                <a:cs typeface="Arial"/>
              </a:rPr>
              <a:t> </a:t>
            </a:r>
            <a:r>
              <a:rPr lang="en-GB" sz="2600" spc="-10">
                <a:latin typeface="Arial"/>
                <a:cs typeface="Arial"/>
              </a:rPr>
              <a:t>carrying</a:t>
            </a:r>
            <a:r>
              <a:rPr lang="en-GB" sz="2600" spc="60">
                <a:latin typeface="Arial"/>
                <a:cs typeface="Arial"/>
              </a:rPr>
              <a:t> </a:t>
            </a:r>
            <a:r>
              <a:rPr lang="en-GB" sz="2600" spc="15">
                <a:latin typeface="Arial"/>
                <a:cs typeface="Arial"/>
              </a:rPr>
              <a:t>out</a:t>
            </a:r>
            <a:r>
              <a:rPr lang="en-GB" sz="2600" spc="65">
                <a:latin typeface="Arial"/>
                <a:cs typeface="Arial"/>
              </a:rPr>
              <a:t> </a:t>
            </a:r>
            <a:r>
              <a:rPr lang="en-GB" sz="2600">
                <a:latin typeface="Arial"/>
                <a:cs typeface="Arial"/>
              </a:rPr>
              <a:t>the</a:t>
            </a:r>
            <a:r>
              <a:rPr lang="en-GB" sz="2600" spc="65">
                <a:latin typeface="Arial"/>
                <a:cs typeface="Arial"/>
              </a:rPr>
              <a:t> </a:t>
            </a:r>
            <a:r>
              <a:rPr lang="en-GB" sz="2600" spc="-10">
                <a:latin typeface="Arial"/>
                <a:cs typeface="Arial"/>
              </a:rPr>
              <a:t>backpropagation</a:t>
            </a:r>
            <a:r>
              <a:rPr lang="en-GB" sz="2600" spc="65">
                <a:latin typeface="Arial"/>
                <a:cs typeface="Arial"/>
              </a:rPr>
              <a:t> </a:t>
            </a:r>
            <a:r>
              <a:rPr lang="en-GB" sz="2600" spc="5">
                <a:latin typeface="Arial"/>
                <a:cs typeface="Arial"/>
              </a:rPr>
              <a:t>of</a:t>
            </a:r>
            <a:r>
              <a:rPr lang="en-GB" sz="2600" spc="60">
                <a:latin typeface="Arial"/>
                <a:cs typeface="Arial"/>
              </a:rPr>
              <a:t> </a:t>
            </a:r>
            <a:r>
              <a:rPr lang="en-GB" sz="2600">
                <a:latin typeface="Arial"/>
                <a:cs typeface="Arial"/>
              </a:rPr>
              <a:t>the</a:t>
            </a:r>
            <a:r>
              <a:rPr lang="en-GB" sz="2600" spc="65">
                <a:latin typeface="Arial"/>
                <a:cs typeface="Arial"/>
              </a:rPr>
              <a:t> </a:t>
            </a:r>
            <a:r>
              <a:rPr lang="en-GB" sz="2600" spc="10">
                <a:latin typeface="Arial"/>
                <a:cs typeface="Arial"/>
              </a:rPr>
              <a:t>contribution</a:t>
            </a:r>
            <a:r>
              <a:rPr lang="en-GB" sz="2600" spc="65">
                <a:latin typeface="Arial"/>
                <a:cs typeface="Arial"/>
              </a:rPr>
              <a:t> </a:t>
            </a:r>
            <a:r>
              <a:rPr lang="en-GB" sz="2600" spc="5">
                <a:latin typeface="Arial"/>
                <a:cs typeface="Arial"/>
              </a:rPr>
              <a:t>of</a:t>
            </a:r>
            <a:r>
              <a:rPr lang="en-GB" sz="2600" spc="65">
                <a:latin typeface="Arial"/>
                <a:cs typeface="Arial"/>
              </a:rPr>
              <a:t> </a:t>
            </a:r>
            <a:r>
              <a:rPr lang="en-GB" sz="2600">
                <a:latin typeface="Arial"/>
                <a:cs typeface="Arial"/>
              </a:rPr>
              <a:t>all</a:t>
            </a:r>
            <a:r>
              <a:rPr lang="en-GB" sz="2600" spc="65">
                <a:latin typeface="Arial"/>
                <a:cs typeface="Arial"/>
              </a:rPr>
              <a:t> </a:t>
            </a:r>
            <a:r>
              <a:rPr lang="en-GB" sz="2600" spc="-25">
                <a:latin typeface="Arial"/>
                <a:cs typeface="Arial"/>
              </a:rPr>
              <a:t>neurons</a:t>
            </a:r>
            <a:r>
              <a:rPr lang="en-GB" sz="2600" spc="60">
                <a:latin typeface="Arial"/>
                <a:cs typeface="Arial"/>
              </a:rPr>
              <a:t> </a:t>
            </a:r>
            <a:r>
              <a:rPr lang="en-GB" sz="2600" spc="5">
                <a:latin typeface="Arial"/>
                <a:cs typeface="Arial"/>
              </a:rPr>
              <a:t>in </a:t>
            </a:r>
            <a:r>
              <a:rPr lang="en-GB" sz="2600" spc="-204">
                <a:latin typeface="Arial"/>
                <a:cs typeface="Arial"/>
              </a:rPr>
              <a:t> </a:t>
            </a:r>
            <a:r>
              <a:rPr lang="en-GB" sz="2600">
                <a:latin typeface="Arial"/>
                <a:cs typeface="Arial"/>
              </a:rPr>
              <a:t>the </a:t>
            </a:r>
            <a:r>
              <a:rPr lang="en-GB" sz="2600" spc="-10">
                <a:latin typeface="Arial"/>
                <a:cs typeface="Arial"/>
              </a:rPr>
              <a:t>network</a:t>
            </a:r>
            <a:r>
              <a:rPr lang="en-GB" sz="2600" spc="-5">
                <a:latin typeface="Arial"/>
                <a:cs typeface="Arial"/>
              </a:rPr>
              <a:t> </a:t>
            </a:r>
            <a:r>
              <a:rPr lang="en-GB" sz="2600">
                <a:latin typeface="Arial"/>
                <a:cs typeface="Arial"/>
              </a:rPr>
              <a:t>for </a:t>
            </a:r>
            <a:r>
              <a:rPr lang="en-GB" sz="2600" spc="-35">
                <a:latin typeface="Arial"/>
                <a:cs typeface="Arial"/>
              </a:rPr>
              <a:t>each</a:t>
            </a:r>
            <a:r>
              <a:rPr lang="en-GB" sz="2600" spc="-30">
                <a:latin typeface="Arial"/>
                <a:cs typeface="Arial"/>
              </a:rPr>
              <a:t> </a:t>
            </a:r>
            <a:r>
              <a:rPr lang="en-GB" sz="2600" spc="15">
                <a:latin typeface="Arial"/>
                <a:cs typeface="Arial"/>
              </a:rPr>
              <a:t>input </a:t>
            </a:r>
            <a:r>
              <a:rPr lang="en-GB" sz="2600" spc="-5">
                <a:latin typeface="Arial"/>
                <a:cs typeface="Arial"/>
              </a:rPr>
              <a:t>feature.</a:t>
            </a:r>
          </a:p>
          <a:p>
            <a:r>
              <a:rPr lang="en-GB" sz="2600" spc="5" err="1">
                <a:latin typeface="Arial"/>
                <a:cs typeface="Arial"/>
              </a:rPr>
              <a:t>DeepLift</a:t>
            </a:r>
            <a:r>
              <a:rPr lang="en-GB" sz="2600" spc="5">
                <a:latin typeface="Arial"/>
                <a:cs typeface="Arial"/>
              </a:rPr>
              <a:t> </a:t>
            </a:r>
            <a:r>
              <a:rPr lang="en-GB" sz="2600" spc="-30">
                <a:latin typeface="Arial"/>
                <a:cs typeface="Arial"/>
              </a:rPr>
              <a:t>compares</a:t>
            </a:r>
            <a:r>
              <a:rPr lang="en-GB" sz="2600" spc="-25">
                <a:latin typeface="Arial"/>
                <a:cs typeface="Arial"/>
              </a:rPr>
              <a:t> </a:t>
            </a:r>
            <a:r>
              <a:rPr lang="en-GB" sz="2600">
                <a:latin typeface="Arial"/>
                <a:cs typeface="Arial"/>
              </a:rPr>
              <a:t>the </a:t>
            </a:r>
            <a:r>
              <a:rPr lang="en-GB" sz="2600" spc="5">
                <a:latin typeface="Arial"/>
                <a:cs typeface="Arial"/>
              </a:rPr>
              <a:t>activation of </a:t>
            </a:r>
            <a:r>
              <a:rPr lang="en-GB" sz="2600" spc="-35">
                <a:latin typeface="Arial"/>
                <a:cs typeface="Arial"/>
              </a:rPr>
              <a:t>each</a:t>
            </a:r>
            <a:r>
              <a:rPr lang="en-GB" sz="2600" spc="-30">
                <a:latin typeface="Arial"/>
                <a:cs typeface="Arial"/>
              </a:rPr>
              <a:t> </a:t>
            </a:r>
            <a:r>
              <a:rPr lang="en-GB" sz="2600" spc="-20">
                <a:latin typeface="Arial"/>
                <a:cs typeface="Arial"/>
              </a:rPr>
              <a:t>neuron </a:t>
            </a:r>
            <a:r>
              <a:rPr lang="en-GB" sz="2600" spc="-15">
                <a:latin typeface="Arial"/>
                <a:cs typeface="Arial"/>
              </a:rPr>
              <a:t> </a:t>
            </a:r>
            <a:r>
              <a:rPr lang="en-GB" sz="2600" spc="20">
                <a:latin typeface="Arial"/>
                <a:cs typeface="Arial"/>
              </a:rPr>
              <a:t>with </a:t>
            </a:r>
            <a:r>
              <a:rPr lang="en-GB" sz="2600" spc="10">
                <a:latin typeface="Arial"/>
                <a:cs typeface="Arial"/>
              </a:rPr>
              <a:t>its </a:t>
            </a:r>
            <a:r>
              <a:rPr lang="en-GB" sz="2600" spc="-30">
                <a:latin typeface="Arial"/>
                <a:cs typeface="Arial"/>
              </a:rPr>
              <a:t>reference</a:t>
            </a:r>
            <a:r>
              <a:rPr lang="en-GB" sz="2600" spc="-25">
                <a:latin typeface="Arial"/>
                <a:cs typeface="Arial"/>
              </a:rPr>
              <a:t> </a:t>
            </a:r>
            <a:r>
              <a:rPr lang="en-GB" sz="2600" spc="5">
                <a:latin typeface="Arial"/>
                <a:cs typeface="Arial"/>
              </a:rPr>
              <a:t>activation </a:t>
            </a:r>
            <a:r>
              <a:rPr lang="en-GB" sz="2600" spc="-20">
                <a:latin typeface="Arial"/>
                <a:cs typeface="Arial"/>
              </a:rPr>
              <a:t>and</a:t>
            </a:r>
            <a:r>
              <a:rPr lang="en-GB" sz="2600" spc="180">
                <a:latin typeface="Arial"/>
                <a:cs typeface="Arial"/>
              </a:rPr>
              <a:t> </a:t>
            </a:r>
            <a:r>
              <a:rPr lang="en-GB" sz="2600" spc="-25">
                <a:latin typeface="Arial"/>
                <a:cs typeface="Arial"/>
              </a:rPr>
              <a:t>evaluates</a:t>
            </a:r>
            <a:r>
              <a:rPr lang="en-GB" sz="2600" spc="170">
                <a:latin typeface="Arial"/>
                <a:cs typeface="Arial"/>
              </a:rPr>
              <a:t> </a:t>
            </a:r>
            <a:r>
              <a:rPr lang="en-GB" sz="2600">
                <a:latin typeface="Arial"/>
                <a:cs typeface="Arial"/>
              </a:rPr>
              <a:t>the </a:t>
            </a:r>
            <a:r>
              <a:rPr lang="en-GB" sz="2600" spc="-5">
                <a:latin typeface="Arial"/>
                <a:cs typeface="Arial"/>
              </a:rPr>
              <a:t>importance </a:t>
            </a:r>
            <a:r>
              <a:rPr lang="en-GB" sz="2600" spc="5">
                <a:latin typeface="Arial"/>
                <a:cs typeface="Arial"/>
              </a:rPr>
              <a:t>of </a:t>
            </a:r>
            <a:r>
              <a:rPr lang="en-GB" sz="2600" spc="-35">
                <a:latin typeface="Arial"/>
                <a:cs typeface="Arial"/>
              </a:rPr>
              <a:t>each</a:t>
            </a:r>
            <a:r>
              <a:rPr lang="en-GB" sz="2600" spc="155">
                <a:latin typeface="Arial"/>
                <a:cs typeface="Arial"/>
              </a:rPr>
              <a:t> </a:t>
            </a:r>
            <a:r>
              <a:rPr lang="en-GB" sz="2600" spc="10">
                <a:latin typeface="Arial"/>
                <a:cs typeface="Arial"/>
              </a:rPr>
              <a:t>contribution, </a:t>
            </a:r>
            <a:r>
              <a:rPr lang="en-GB" sz="2600">
                <a:latin typeface="Arial"/>
                <a:cs typeface="Arial"/>
              </a:rPr>
              <a:t>starting</a:t>
            </a:r>
            <a:r>
              <a:rPr lang="en-GB" sz="2600" spc="55">
                <a:latin typeface="Arial"/>
                <a:cs typeface="Arial"/>
              </a:rPr>
              <a:t> </a:t>
            </a:r>
            <a:r>
              <a:rPr lang="en-GB" sz="2600" spc="5">
                <a:latin typeface="Arial"/>
                <a:cs typeface="Arial"/>
              </a:rPr>
              <a:t>from</a:t>
            </a:r>
            <a:r>
              <a:rPr lang="en-GB" sz="2600" spc="60">
                <a:latin typeface="Arial"/>
                <a:cs typeface="Arial"/>
              </a:rPr>
              <a:t> </a:t>
            </a:r>
            <a:r>
              <a:rPr lang="en-GB" sz="2600" spc="5">
                <a:latin typeface="Arial"/>
                <a:cs typeface="Arial"/>
              </a:rPr>
              <a:t>this</a:t>
            </a:r>
            <a:r>
              <a:rPr lang="en-GB" sz="2600" spc="60">
                <a:latin typeface="Arial"/>
                <a:cs typeface="Arial"/>
              </a:rPr>
              <a:t> </a:t>
            </a:r>
            <a:r>
              <a:rPr lang="en-GB" sz="2600" spc="-15">
                <a:latin typeface="Arial"/>
                <a:cs typeface="Arial"/>
              </a:rPr>
              <a:t>difference</a:t>
            </a:r>
          </a:p>
          <a:p>
            <a:r>
              <a:rPr lang="en-GB" sz="2600" spc="5">
                <a:latin typeface="Arial"/>
                <a:cs typeface="Arial"/>
              </a:rPr>
              <a:t>This </a:t>
            </a:r>
            <a:r>
              <a:rPr lang="en-GB" sz="2600" spc="-30">
                <a:latin typeface="Arial"/>
                <a:cs typeface="Arial"/>
              </a:rPr>
              <a:t>is</a:t>
            </a:r>
            <a:r>
              <a:rPr lang="en-GB" sz="2600" spc="-25">
                <a:latin typeface="Arial"/>
                <a:cs typeface="Arial"/>
              </a:rPr>
              <a:t> </a:t>
            </a:r>
            <a:r>
              <a:rPr lang="en-GB" sz="2600" spc="-10">
                <a:latin typeface="Arial"/>
                <a:cs typeface="Arial"/>
              </a:rPr>
              <a:t>similar </a:t>
            </a:r>
            <a:r>
              <a:rPr lang="en-GB" sz="2600" spc="30">
                <a:latin typeface="Arial"/>
                <a:cs typeface="Arial"/>
              </a:rPr>
              <a:t>to </a:t>
            </a:r>
            <a:r>
              <a:rPr lang="en-GB" sz="2600" spc="-25">
                <a:latin typeface="Arial"/>
                <a:cs typeface="Arial"/>
              </a:rPr>
              <a:t>Shapley</a:t>
            </a:r>
            <a:r>
              <a:rPr lang="en-GB" sz="2600" spc="-20">
                <a:latin typeface="Arial"/>
                <a:cs typeface="Arial"/>
              </a:rPr>
              <a:t> </a:t>
            </a:r>
            <a:r>
              <a:rPr lang="en-GB" sz="2600" spc="-30">
                <a:latin typeface="Arial"/>
                <a:cs typeface="Arial"/>
              </a:rPr>
              <a:t>Values</a:t>
            </a:r>
            <a:r>
              <a:rPr lang="en-GB" sz="2600" spc="-25">
                <a:latin typeface="Arial"/>
                <a:cs typeface="Arial"/>
              </a:rPr>
              <a:t> where</a:t>
            </a:r>
            <a:r>
              <a:rPr lang="en-GB" sz="2600" spc="-20">
                <a:latin typeface="Arial"/>
                <a:cs typeface="Arial"/>
              </a:rPr>
              <a:t> </a:t>
            </a:r>
            <a:r>
              <a:rPr lang="en-GB" sz="2600">
                <a:latin typeface="Arial"/>
                <a:cs typeface="Arial"/>
              </a:rPr>
              <a:t>the </a:t>
            </a:r>
            <a:r>
              <a:rPr lang="en-GB" sz="2600" spc="15">
                <a:latin typeface="Arial"/>
                <a:cs typeface="Arial"/>
              </a:rPr>
              <a:t>input </a:t>
            </a:r>
            <a:r>
              <a:rPr lang="en-GB" sz="2600" spc="-15">
                <a:latin typeface="Arial"/>
                <a:cs typeface="Arial"/>
              </a:rPr>
              <a:t>features </a:t>
            </a:r>
            <a:r>
              <a:rPr lang="en-GB" sz="2600" spc="-40">
                <a:latin typeface="Arial"/>
                <a:cs typeface="Arial"/>
              </a:rPr>
              <a:t>are</a:t>
            </a:r>
            <a:r>
              <a:rPr lang="en-GB" sz="2600" spc="-35">
                <a:latin typeface="Arial"/>
                <a:cs typeface="Arial"/>
              </a:rPr>
              <a:t> </a:t>
            </a:r>
            <a:r>
              <a:rPr lang="en-GB" sz="2600">
                <a:latin typeface="Arial"/>
                <a:cs typeface="Arial"/>
              </a:rPr>
              <a:t>the </a:t>
            </a:r>
            <a:r>
              <a:rPr lang="en-GB" sz="2600" spc="-30">
                <a:latin typeface="Arial"/>
                <a:cs typeface="Arial"/>
              </a:rPr>
              <a:t>players</a:t>
            </a:r>
            <a:r>
              <a:rPr lang="en-GB" sz="2600" spc="-25">
                <a:latin typeface="Arial"/>
                <a:cs typeface="Arial"/>
              </a:rPr>
              <a:t> </a:t>
            </a:r>
            <a:r>
              <a:rPr lang="en-GB" sz="2600" spc="5">
                <a:latin typeface="Arial"/>
                <a:cs typeface="Arial"/>
              </a:rPr>
              <a:t>in </a:t>
            </a:r>
            <a:r>
              <a:rPr lang="en-GB" sz="2600">
                <a:latin typeface="Arial"/>
                <a:cs typeface="Arial"/>
              </a:rPr>
              <a:t>the </a:t>
            </a:r>
            <a:r>
              <a:rPr lang="en-GB" sz="2600" spc="5">
                <a:latin typeface="Arial"/>
                <a:cs typeface="Arial"/>
              </a:rPr>
              <a:t> </a:t>
            </a:r>
            <a:r>
              <a:rPr lang="en-GB" sz="2600" spc="-5">
                <a:latin typeface="Arial"/>
                <a:cs typeface="Arial"/>
              </a:rPr>
              <a:t>coalitions, </a:t>
            </a:r>
            <a:r>
              <a:rPr lang="en-GB" sz="2600">
                <a:latin typeface="Arial"/>
                <a:cs typeface="Arial"/>
              </a:rPr>
              <a:t>the </a:t>
            </a:r>
            <a:r>
              <a:rPr lang="en-GB" sz="2600" spc="5">
                <a:latin typeface="Arial"/>
                <a:cs typeface="Arial"/>
              </a:rPr>
              <a:t>activation </a:t>
            </a:r>
            <a:r>
              <a:rPr lang="en-GB" sz="2600">
                <a:latin typeface="Arial"/>
                <a:cs typeface="Arial"/>
              </a:rPr>
              <a:t>of </a:t>
            </a:r>
            <a:r>
              <a:rPr lang="en-GB" sz="2600" spc="-35">
                <a:latin typeface="Arial"/>
                <a:cs typeface="Arial"/>
              </a:rPr>
              <a:t>each</a:t>
            </a:r>
            <a:r>
              <a:rPr lang="en-GB" sz="2600" spc="-30">
                <a:latin typeface="Arial"/>
                <a:cs typeface="Arial"/>
              </a:rPr>
              <a:t> </a:t>
            </a:r>
            <a:r>
              <a:rPr lang="en-GB" sz="2600" spc="-20">
                <a:latin typeface="Arial"/>
                <a:cs typeface="Arial"/>
              </a:rPr>
              <a:t>neuron</a:t>
            </a:r>
            <a:r>
              <a:rPr lang="en-GB" sz="2600" spc="-15">
                <a:latin typeface="Arial"/>
                <a:cs typeface="Arial"/>
              </a:rPr>
              <a:t> </a:t>
            </a:r>
            <a:r>
              <a:rPr lang="en-GB" sz="2600" spc="-30">
                <a:latin typeface="Arial"/>
                <a:cs typeface="Arial"/>
              </a:rPr>
              <a:t>is</a:t>
            </a:r>
            <a:r>
              <a:rPr lang="en-GB" sz="2600" spc="-25">
                <a:latin typeface="Arial"/>
                <a:cs typeface="Arial"/>
              </a:rPr>
              <a:t> </a:t>
            </a:r>
            <a:r>
              <a:rPr lang="en-GB" sz="2600" spc="10">
                <a:latin typeface="Arial"/>
                <a:cs typeface="Arial"/>
              </a:rPr>
              <a:t>their </a:t>
            </a:r>
            <a:r>
              <a:rPr lang="en-GB" sz="2600" spc="-10">
                <a:latin typeface="Arial"/>
                <a:cs typeface="Arial"/>
              </a:rPr>
              <a:t>payment </a:t>
            </a:r>
            <a:r>
              <a:rPr lang="en-GB" sz="2600" spc="-20">
                <a:latin typeface="Arial"/>
                <a:cs typeface="Arial"/>
              </a:rPr>
              <a:t>and</a:t>
            </a:r>
            <a:r>
              <a:rPr lang="en-GB" sz="2600" spc="180">
                <a:latin typeface="Arial"/>
                <a:cs typeface="Arial"/>
              </a:rPr>
              <a:t> </a:t>
            </a:r>
            <a:r>
              <a:rPr lang="en-GB" sz="2600" spc="-50">
                <a:latin typeface="Arial"/>
                <a:cs typeface="Arial"/>
              </a:rPr>
              <a:t>we</a:t>
            </a:r>
            <a:r>
              <a:rPr lang="en-GB" sz="2600" spc="120">
                <a:latin typeface="Arial"/>
                <a:cs typeface="Arial"/>
              </a:rPr>
              <a:t> </a:t>
            </a:r>
            <a:r>
              <a:rPr lang="en-GB" sz="2600" spc="-40">
                <a:latin typeface="Arial"/>
                <a:cs typeface="Arial"/>
              </a:rPr>
              <a:t>are</a:t>
            </a:r>
            <a:r>
              <a:rPr lang="en-GB" sz="2600" spc="145">
                <a:latin typeface="Arial"/>
                <a:cs typeface="Arial"/>
              </a:rPr>
              <a:t> </a:t>
            </a:r>
            <a:r>
              <a:rPr lang="en-GB" sz="2600" spc="10">
                <a:latin typeface="Arial"/>
                <a:cs typeface="Arial"/>
              </a:rPr>
              <a:t>trying </a:t>
            </a:r>
            <a:r>
              <a:rPr lang="en-GB" sz="2600" spc="5">
                <a:latin typeface="Arial"/>
                <a:cs typeface="Arial"/>
              </a:rPr>
              <a:t>find </a:t>
            </a:r>
            <a:r>
              <a:rPr lang="en-GB" sz="2600" spc="-20">
                <a:latin typeface="Arial"/>
                <a:cs typeface="Arial"/>
              </a:rPr>
              <a:t>how </a:t>
            </a:r>
            <a:r>
              <a:rPr lang="en-GB" sz="2600" spc="-215">
                <a:latin typeface="Arial"/>
                <a:cs typeface="Arial"/>
              </a:rPr>
              <a:t> </a:t>
            </a:r>
            <a:r>
              <a:rPr lang="en-GB" sz="2600" spc="30">
                <a:latin typeface="Arial"/>
                <a:cs typeface="Arial"/>
              </a:rPr>
              <a:t>to</a:t>
            </a:r>
            <a:r>
              <a:rPr lang="en-GB" sz="2600" spc="60">
                <a:latin typeface="Arial"/>
                <a:cs typeface="Arial"/>
              </a:rPr>
              <a:t> </a:t>
            </a:r>
            <a:r>
              <a:rPr lang="en-GB" sz="2600" spc="5">
                <a:latin typeface="Arial"/>
                <a:cs typeface="Arial"/>
              </a:rPr>
              <a:t>split</a:t>
            </a:r>
            <a:r>
              <a:rPr lang="en-GB" sz="2600" spc="60">
                <a:latin typeface="Arial"/>
                <a:cs typeface="Arial"/>
              </a:rPr>
              <a:t> </a:t>
            </a:r>
            <a:r>
              <a:rPr lang="en-GB" sz="2600">
                <a:latin typeface="Arial"/>
                <a:cs typeface="Arial"/>
              </a:rPr>
              <a:t>the</a:t>
            </a:r>
            <a:r>
              <a:rPr lang="en-GB" sz="2600" spc="60">
                <a:latin typeface="Arial"/>
                <a:cs typeface="Arial"/>
              </a:rPr>
              <a:t> </a:t>
            </a:r>
            <a:r>
              <a:rPr lang="en-GB" sz="2600" spc="10">
                <a:latin typeface="Arial"/>
                <a:cs typeface="Arial"/>
              </a:rPr>
              <a:t>contribution</a:t>
            </a:r>
            <a:r>
              <a:rPr lang="en-GB" sz="2600" spc="60">
                <a:latin typeface="Arial"/>
                <a:cs typeface="Arial"/>
              </a:rPr>
              <a:t> </a:t>
            </a:r>
            <a:r>
              <a:rPr lang="en-GB" sz="2600" spc="30">
                <a:latin typeface="Arial"/>
                <a:cs typeface="Arial"/>
              </a:rPr>
              <a:t>to</a:t>
            </a:r>
            <a:r>
              <a:rPr lang="en-GB" sz="2600" spc="60">
                <a:latin typeface="Arial"/>
                <a:cs typeface="Arial"/>
              </a:rPr>
              <a:t> </a:t>
            </a:r>
            <a:r>
              <a:rPr lang="en-GB" sz="2600">
                <a:latin typeface="Arial"/>
                <a:cs typeface="Arial"/>
              </a:rPr>
              <a:t>the</a:t>
            </a:r>
            <a:r>
              <a:rPr lang="en-GB" sz="2600" spc="60">
                <a:latin typeface="Arial"/>
                <a:cs typeface="Arial"/>
              </a:rPr>
              <a:t> </a:t>
            </a:r>
            <a:r>
              <a:rPr lang="en-GB" sz="2600" spc="20">
                <a:latin typeface="Arial"/>
                <a:cs typeface="Arial"/>
              </a:rPr>
              <a:t>output</a:t>
            </a:r>
            <a:r>
              <a:rPr lang="en-GB" sz="2600" spc="60">
                <a:latin typeface="Arial"/>
                <a:cs typeface="Arial"/>
              </a:rPr>
              <a:t> </a:t>
            </a:r>
            <a:r>
              <a:rPr lang="en-GB" sz="2600" spc="5">
                <a:latin typeface="Arial"/>
                <a:cs typeface="Arial"/>
              </a:rPr>
              <a:t>of</a:t>
            </a:r>
            <a:r>
              <a:rPr lang="en-GB" sz="2600" spc="60">
                <a:latin typeface="Arial"/>
                <a:cs typeface="Arial"/>
              </a:rPr>
              <a:t> </a:t>
            </a:r>
            <a:r>
              <a:rPr lang="en-GB" sz="2600">
                <a:latin typeface="Arial"/>
                <a:cs typeface="Arial"/>
              </a:rPr>
              <a:t>the</a:t>
            </a:r>
            <a:r>
              <a:rPr lang="en-GB" sz="2600" spc="60">
                <a:latin typeface="Arial"/>
                <a:cs typeface="Arial"/>
              </a:rPr>
              <a:t> </a:t>
            </a:r>
            <a:r>
              <a:rPr lang="en-GB" sz="2600" spc="-10">
                <a:latin typeface="Arial"/>
                <a:cs typeface="Arial"/>
              </a:rPr>
              <a:t>model</a:t>
            </a:r>
            <a:r>
              <a:rPr lang="en-GB" sz="2600" spc="60">
                <a:latin typeface="Arial"/>
                <a:cs typeface="Arial"/>
              </a:rPr>
              <a:t> </a:t>
            </a:r>
            <a:r>
              <a:rPr lang="en-GB" sz="2600" spc="-25">
                <a:latin typeface="Arial"/>
                <a:cs typeface="Arial"/>
              </a:rPr>
              <a:t>between</a:t>
            </a:r>
            <a:r>
              <a:rPr lang="en-GB" sz="2600" spc="60">
                <a:latin typeface="Arial"/>
                <a:cs typeface="Arial"/>
              </a:rPr>
              <a:t> </a:t>
            </a:r>
            <a:r>
              <a:rPr lang="en-GB" sz="2600">
                <a:latin typeface="Arial"/>
                <a:cs typeface="Arial"/>
              </a:rPr>
              <a:t>the</a:t>
            </a:r>
            <a:r>
              <a:rPr lang="en-GB" sz="2600" spc="60">
                <a:latin typeface="Arial"/>
                <a:cs typeface="Arial"/>
              </a:rPr>
              <a:t> </a:t>
            </a:r>
            <a:r>
              <a:rPr lang="en-GB" sz="2600" spc="15">
                <a:latin typeface="Arial"/>
                <a:cs typeface="Arial"/>
              </a:rPr>
              <a:t>input</a:t>
            </a:r>
            <a:r>
              <a:rPr lang="en-GB" sz="2600" spc="-15">
                <a:latin typeface="Arial"/>
                <a:cs typeface="Arial"/>
              </a:rPr>
              <a:t> features</a:t>
            </a:r>
            <a:endParaRPr lang="en-GB" sz="2600"/>
          </a:p>
        </p:txBody>
      </p:sp>
    </p:spTree>
    <p:extLst>
      <p:ext uri="{BB962C8B-B14F-4D97-AF65-F5344CB8AC3E}">
        <p14:creationId xmlns:p14="http://schemas.microsoft.com/office/powerpoint/2010/main" val="4268561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C66F-1059-CD45-76D9-335899DD4C7C}"/>
              </a:ext>
            </a:extLst>
          </p:cNvPr>
          <p:cNvSpPr>
            <a:spLocks noGrp="1"/>
          </p:cNvSpPr>
          <p:nvPr>
            <p:ph type="title"/>
          </p:nvPr>
        </p:nvSpPr>
        <p:spPr/>
        <p:txBody>
          <a:bodyPr/>
          <a:lstStyle/>
          <a:p>
            <a:r>
              <a:rPr lang="en-GB" spc="-45" dirty="0" err="1"/>
              <a:t>DeepShap</a:t>
            </a:r>
            <a:r>
              <a:rPr lang="en-GB" spc="-15" dirty="0"/>
              <a:t> </a:t>
            </a:r>
            <a:r>
              <a:rPr lang="en-GB" spc="120" dirty="0"/>
              <a:t>/</a:t>
            </a:r>
            <a:r>
              <a:rPr lang="en-GB" spc="-10" dirty="0"/>
              <a:t> </a:t>
            </a:r>
            <a:r>
              <a:rPr lang="en-GB" spc="-20" dirty="0" err="1"/>
              <a:t>DeepLift</a:t>
            </a:r>
            <a:endParaRPr lang="en-GB" dirty="0"/>
          </a:p>
        </p:txBody>
      </p:sp>
      <p:sp>
        <p:nvSpPr>
          <p:cNvPr id="3" name="Content Placeholder 2">
            <a:extLst>
              <a:ext uri="{FF2B5EF4-FFF2-40B4-BE49-F238E27FC236}">
                <a16:creationId xmlns:a16="http://schemas.microsoft.com/office/drawing/2014/main" id="{256A755C-2373-4533-5AEA-F78BAF2C115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13335CE6-1DDA-33B0-CE9B-8834B52B51B0}"/>
              </a:ext>
            </a:extLst>
          </p:cNvPr>
          <p:cNvPicPr>
            <a:picLocks noChangeAspect="1"/>
          </p:cNvPicPr>
          <p:nvPr/>
        </p:nvPicPr>
        <p:blipFill>
          <a:blip r:embed="rId2"/>
          <a:stretch>
            <a:fillRect/>
          </a:stretch>
        </p:blipFill>
        <p:spPr>
          <a:xfrm>
            <a:off x="2730230" y="2271408"/>
            <a:ext cx="6731540" cy="2315183"/>
          </a:xfrm>
          <a:prstGeom prst="rect">
            <a:avLst/>
          </a:prstGeom>
        </p:spPr>
      </p:pic>
    </p:spTree>
    <p:extLst>
      <p:ext uri="{BB962C8B-B14F-4D97-AF65-F5344CB8AC3E}">
        <p14:creationId xmlns:p14="http://schemas.microsoft.com/office/powerpoint/2010/main" val="3432798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8AD8-B3BD-0DF0-A538-5AA54955733A}"/>
              </a:ext>
            </a:extLst>
          </p:cNvPr>
          <p:cNvSpPr>
            <a:spLocks noGrp="1"/>
          </p:cNvSpPr>
          <p:nvPr>
            <p:ph type="title"/>
          </p:nvPr>
        </p:nvSpPr>
        <p:spPr>
          <a:xfrm>
            <a:off x="838200" y="365125"/>
            <a:ext cx="10515600" cy="1325563"/>
          </a:xfrm>
        </p:spPr>
        <p:txBody>
          <a:bodyPr>
            <a:normAutofit/>
          </a:bodyPr>
          <a:lstStyle/>
          <a:p>
            <a:r>
              <a:rPr lang="en-GB" spc="-45" dirty="0" err="1"/>
              <a:t>DeepShap</a:t>
            </a:r>
            <a:r>
              <a:rPr lang="en-GB" spc="-15" dirty="0"/>
              <a:t> </a:t>
            </a:r>
            <a:r>
              <a:rPr lang="en-GB" spc="120" dirty="0"/>
              <a:t>/</a:t>
            </a:r>
            <a:r>
              <a:rPr lang="en-GB" spc="-10" dirty="0"/>
              <a:t> </a:t>
            </a:r>
            <a:r>
              <a:rPr lang="en-GB" spc="-20" dirty="0" err="1"/>
              <a:t>DeepLift</a:t>
            </a:r>
            <a:endParaRPr lang="en-GB" dirty="0"/>
          </a:p>
        </p:txBody>
      </p:sp>
      <p:sp>
        <p:nvSpPr>
          <p:cNvPr id="6" name="Content Placeholder 5">
            <a:extLst>
              <a:ext uri="{FF2B5EF4-FFF2-40B4-BE49-F238E27FC236}">
                <a16:creationId xmlns:a16="http://schemas.microsoft.com/office/drawing/2014/main" id="{EEC73262-4268-9694-BB00-B15C8F3CFF7F}"/>
              </a:ext>
            </a:extLst>
          </p:cNvPr>
          <p:cNvSpPr>
            <a:spLocks noGrp="1"/>
          </p:cNvSpPr>
          <p:nvPr>
            <p:ph idx="1"/>
          </p:nvPr>
        </p:nvSpPr>
        <p:spPr>
          <a:xfrm>
            <a:off x="838200" y="1825625"/>
            <a:ext cx="10515600" cy="4351338"/>
          </a:xfrm>
        </p:spPr>
        <p:txBody>
          <a:bodyPr>
            <a:normAutofit/>
          </a:bodyPr>
          <a:lstStyle/>
          <a:p>
            <a:pPr marL="241300">
              <a:spcBef>
                <a:spcPts val="385"/>
              </a:spcBef>
            </a:pPr>
            <a:r>
              <a:rPr lang="en-GB" spc="15" dirty="0">
                <a:latin typeface="Arial"/>
                <a:cs typeface="Arial"/>
              </a:rPr>
              <a:t>Pros:</a:t>
            </a:r>
          </a:p>
          <a:p>
            <a:pPr marL="455929" marR="5080">
              <a:spcBef>
                <a:spcPts val="325"/>
              </a:spcBef>
              <a:buClr>
                <a:srgbClr val="3333B2"/>
              </a:buClr>
              <a:tabLst>
                <a:tab pos="227965" algn="l"/>
              </a:tabLst>
            </a:pPr>
            <a:r>
              <a:rPr lang="en-GB" spc="15" dirty="0">
                <a:latin typeface="Arial"/>
                <a:cs typeface="Arial"/>
              </a:rPr>
              <a:t>Does not rely on gradient, so does not  suffer from discontinuous gradients  nor zero gradient nodes, nor numerical  instability.</a:t>
            </a:r>
          </a:p>
          <a:p>
            <a:pPr marL="455929" marR="5080">
              <a:spcBef>
                <a:spcPts val="325"/>
              </a:spcBef>
              <a:buClr>
                <a:srgbClr val="3333B2"/>
              </a:buClr>
              <a:tabLst>
                <a:tab pos="227965" algn="l"/>
              </a:tabLst>
            </a:pPr>
            <a:r>
              <a:rPr lang="en-GB" spc="15">
                <a:latin typeface="Arial"/>
                <a:cs typeface="Arial"/>
              </a:rPr>
              <a:t>Can reveal dependencies hidden in  other methods.</a:t>
            </a:r>
          </a:p>
          <a:p>
            <a:pPr marL="241300">
              <a:spcBef>
                <a:spcPts val="385"/>
              </a:spcBef>
            </a:pPr>
            <a:r>
              <a:rPr lang="en-GB" spc="15" dirty="0">
                <a:latin typeface="Arial"/>
                <a:cs typeface="Arial"/>
              </a:rPr>
              <a:t>Cons:</a:t>
            </a:r>
          </a:p>
          <a:p>
            <a:pPr marL="455929" marR="300355">
              <a:spcBef>
                <a:spcPts val="325"/>
              </a:spcBef>
              <a:buClr>
                <a:srgbClr val="3333B2"/>
              </a:buClr>
              <a:tabLst>
                <a:tab pos="227965" algn="l"/>
              </a:tabLst>
            </a:pPr>
            <a:r>
              <a:rPr lang="en-GB" spc="15" dirty="0" err="1">
                <a:latin typeface="Arial"/>
                <a:cs typeface="Arial"/>
              </a:rPr>
              <a:t>DeepLift</a:t>
            </a:r>
            <a:r>
              <a:rPr lang="en-GB" spc="15" dirty="0">
                <a:latin typeface="Arial"/>
                <a:cs typeface="Arial"/>
              </a:rPr>
              <a:t> has it’s own activation  function, hence requires wither  retraining or a surrogate model.</a:t>
            </a:r>
          </a:p>
          <a:p>
            <a:pPr marL="455929" marR="300355">
              <a:spcBef>
                <a:spcPts val="325"/>
              </a:spcBef>
              <a:buClr>
                <a:srgbClr val="3333B2"/>
              </a:buClr>
              <a:tabLst>
                <a:tab pos="227965" algn="l"/>
              </a:tabLst>
            </a:pPr>
            <a:r>
              <a:rPr lang="en-GB" spc="15">
                <a:latin typeface="Arial"/>
                <a:cs typeface="Arial"/>
              </a:rPr>
              <a:t>Has to be done for each input feature,  for bigger images, this is an issue.</a:t>
            </a:r>
          </a:p>
          <a:p>
            <a:endParaRPr lang="en-GB" dirty="0"/>
          </a:p>
        </p:txBody>
      </p:sp>
    </p:spTree>
    <p:extLst>
      <p:ext uri="{BB962C8B-B14F-4D97-AF65-F5344CB8AC3E}">
        <p14:creationId xmlns:p14="http://schemas.microsoft.com/office/powerpoint/2010/main" val="304128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FA221-3CC2-F352-0892-AB25561AA811}"/>
              </a:ext>
            </a:extLst>
          </p:cNvPr>
          <p:cNvSpPr>
            <a:spLocks noGrp="1"/>
          </p:cNvSpPr>
          <p:nvPr>
            <p:ph type="title"/>
          </p:nvPr>
        </p:nvSpPr>
        <p:spPr>
          <a:xfrm>
            <a:off x="838200" y="365125"/>
            <a:ext cx="10515600" cy="1325563"/>
          </a:xfrm>
        </p:spPr>
        <p:txBody>
          <a:bodyPr anchor="ctr">
            <a:normAutofit/>
          </a:bodyPr>
          <a:lstStyle/>
          <a:p>
            <a:r>
              <a:rPr lang="en-US"/>
              <a:t>Gradient‑based optimization attacks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346AD6-5A4B-ACCE-D588-F09C46903AC5}"/>
                  </a:ext>
                </a:extLst>
              </p:cNvPr>
              <p:cNvSpPr>
                <a:spLocks noGrp="1"/>
              </p:cNvSpPr>
              <p:nvPr>
                <p:ph sz="half" idx="1"/>
              </p:nvPr>
            </p:nvSpPr>
            <p:spPr>
              <a:xfrm>
                <a:off x="838200" y="1825625"/>
                <a:ext cx="5181600" cy="4351338"/>
              </a:xfrm>
            </p:spPr>
            <p:txBody>
              <a:bodyPr>
                <a:normAutofit/>
              </a:bodyPr>
              <a:lstStyle/>
              <a:p>
                <a:r>
                  <a:rPr lang="en-GB"/>
                  <a:t>Use full gradients +L-BFGS to solve</a:t>
                </a:r>
              </a:p>
              <a:p>
                <a:pPr marL="0" indent="0">
                  <a:buNone/>
                </a:pPr>
                <a14:m>
                  <m:oMathPara xmlns:m="http://schemas.openxmlformats.org/officeDocument/2006/math">
                    <m:oMathParaPr>
                      <m:jc m:val="centerGroup"/>
                    </m:oMathParaPr>
                    <m:oMath xmlns:m="http://schemas.openxmlformats.org/officeDocument/2006/math">
                      <m:func>
                        <m:funcPr>
                          <m:ctrlPr>
                            <a:rPr lang="en-GB" b="0" i="1">
                              <a:latin typeface="Cambria Math" panose="02040503050406030204" pitchFamily="18" charset="0"/>
                            </a:rPr>
                          </m:ctrlPr>
                        </m:funcPr>
                        <m:fName>
                          <m:limLow>
                            <m:limLowPr>
                              <m:ctrlPr>
                                <a:rPr lang="en-GB" b="0" i="1">
                                  <a:latin typeface="Cambria Math" panose="02040503050406030204" pitchFamily="18" charset="0"/>
                                </a:rPr>
                              </m:ctrlPr>
                            </m:limLowPr>
                            <m:e>
                              <m:r>
                                <m:rPr>
                                  <m:sty m:val="p"/>
                                </m:rPr>
                                <a:rPr lang="en-GB" b="0" i="0">
                                  <a:latin typeface="Cambria Math" panose="02040503050406030204" pitchFamily="18" charset="0"/>
                                </a:rPr>
                                <m:t>min</m:t>
                              </m:r>
                            </m:e>
                            <m:lim>
                              <m:r>
                                <a:rPr lang="en-GB" b="0" i="1">
                                  <a:latin typeface="Cambria Math" panose="02040503050406030204" pitchFamily="18" charset="0"/>
                                </a:rPr>
                                <m:t>𝑟</m:t>
                              </m:r>
                            </m:lim>
                          </m:limLow>
                        </m:fName>
                        <m:e>
                          <m:r>
                            <a:rPr lang="en-GB" b="0" i="1">
                              <a:latin typeface="Cambria Math" panose="02040503050406030204" pitchFamily="18" charset="0"/>
                            </a:rPr>
                            <m:t>𝜆</m:t>
                          </m:r>
                          <m:sSub>
                            <m:sSubPr>
                              <m:ctrlPr>
                                <a:rPr lang="en-GB" b="0" i="1">
                                  <a:latin typeface="Cambria Math" panose="02040503050406030204" pitchFamily="18" charset="0"/>
                                </a:rPr>
                              </m:ctrlPr>
                            </m:sSubPr>
                            <m:e>
                              <m:d>
                                <m:dPr>
                                  <m:begChr m:val="|"/>
                                  <m:endChr m:val="|"/>
                                  <m:ctrlPr>
                                    <a:rPr lang="en-GB" b="0" i="1">
                                      <a:latin typeface="Cambria Math" panose="02040503050406030204" pitchFamily="18" charset="0"/>
                                    </a:rPr>
                                  </m:ctrlPr>
                                </m:dPr>
                                <m:e>
                                  <m:d>
                                    <m:dPr>
                                      <m:begChr m:val="|"/>
                                      <m:endChr m:val="|"/>
                                      <m:ctrlPr>
                                        <a:rPr lang="en-GB" b="0" i="1">
                                          <a:latin typeface="Cambria Math" panose="02040503050406030204" pitchFamily="18" charset="0"/>
                                        </a:rPr>
                                      </m:ctrlPr>
                                    </m:dPr>
                                    <m:e>
                                      <m:r>
                                        <a:rPr lang="en-GB" b="0" i="1">
                                          <a:latin typeface="Cambria Math" panose="02040503050406030204" pitchFamily="18" charset="0"/>
                                        </a:rPr>
                                        <m:t>𝑟</m:t>
                                      </m:r>
                                    </m:e>
                                  </m:d>
                                </m:e>
                              </m:d>
                            </m:e>
                            <m:sub>
                              <m:r>
                                <a:rPr lang="en-GB" b="0" i="1">
                                  <a:latin typeface="Cambria Math" panose="02040503050406030204" pitchFamily="18" charset="0"/>
                                </a:rPr>
                                <m:t>2</m:t>
                              </m:r>
                            </m:sub>
                          </m:sSub>
                          <m:r>
                            <a:rPr lang="en-GB" b="0" i="1">
                              <a:latin typeface="Cambria Math" panose="02040503050406030204" pitchFamily="18" charset="0"/>
                            </a:rPr>
                            <m:t>+</m:t>
                          </m:r>
                          <m:r>
                            <a:rPr lang="en-GB" b="0" i="1">
                              <a:latin typeface="Cambria Math" panose="02040503050406030204" pitchFamily="18" charset="0"/>
                            </a:rPr>
                            <m:t>𝑙𝑜𝑠𝑠</m:t>
                          </m:r>
                          <m:r>
                            <a:rPr lang="en-GB" b="0" i="1">
                              <a:latin typeface="Cambria Math" panose="02040503050406030204" pitchFamily="18" charset="0"/>
                            </a:rPr>
                            <m:t>(</m:t>
                          </m:r>
                          <m:r>
                            <a:rPr lang="en-GB" b="0" i="1">
                              <a:latin typeface="Cambria Math" panose="02040503050406030204" pitchFamily="18" charset="0"/>
                            </a:rPr>
                            <m:t>𝑓</m:t>
                          </m:r>
                          <m:d>
                            <m:dPr>
                              <m:ctrlPr>
                                <a:rPr lang="en-GB" b="0" i="1">
                                  <a:latin typeface="Cambria Math" panose="02040503050406030204" pitchFamily="18" charset="0"/>
                                </a:rPr>
                              </m:ctrlPr>
                            </m:dPr>
                            <m:e>
                              <m:r>
                                <a:rPr lang="en-GB" b="0" i="1">
                                  <a:latin typeface="Cambria Math" panose="02040503050406030204" pitchFamily="18" charset="0"/>
                                </a:rPr>
                                <m:t>𝑥</m:t>
                              </m:r>
                              <m:r>
                                <a:rPr lang="en-GB" b="0" i="1">
                                  <a:latin typeface="Cambria Math" panose="02040503050406030204" pitchFamily="18" charset="0"/>
                                </a:rPr>
                                <m:t>+</m:t>
                              </m:r>
                              <m:r>
                                <a:rPr lang="en-GB" b="0" i="1">
                                  <a:latin typeface="Cambria Math" panose="02040503050406030204" pitchFamily="18" charset="0"/>
                                </a:rPr>
                                <m:t>𝑟</m:t>
                              </m:r>
                            </m:e>
                          </m:d>
                          <m:r>
                            <a:rPr lang="en-GB" b="0" i="1">
                              <a:latin typeface="Cambria Math" panose="02040503050406030204" pitchFamily="18" charset="0"/>
                            </a:rPr>
                            <m:t>,</m:t>
                          </m:r>
                          <m:sSub>
                            <m:sSubPr>
                              <m:ctrlPr>
                                <a:rPr lang="en-GB" b="0" i="1">
                                  <a:latin typeface="Cambria Math" panose="02040503050406030204" pitchFamily="18" charset="0"/>
                                </a:rPr>
                              </m:ctrlPr>
                            </m:sSubPr>
                            <m:e>
                              <m:r>
                                <a:rPr lang="en-GB" b="0" i="1">
                                  <a:latin typeface="Cambria Math" panose="02040503050406030204" pitchFamily="18" charset="0"/>
                                </a:rPr>
                                <m:t>𝑦</m:t>
                              </m:r>
                            </m:e>
                            <m:sub>
                              <m:r>
                                <a:rPr lang="en-GB" b="0" i="1">
                                  <a:latin typeface="Cambria Math" panose="02040503050406030204" pitchFamily="18" charset="0"/>
                                </a:rPr>
                                <m:t>𝑡</m:t>
                              </m:r>
                            </m:sub>
                          </m:sSub>
                          <m:r>
                            <a:rPr lang="en-GB" b="0" i="1">
                              <a:latin typeface="Cambria Math" panose="02040503050406030204" pitchFamily="18" charset="0"/>
                            </a:rPr>
                            <m:t>)</m:t>
                          </m:r>
                        </m:e>
                      </m:func>
                    </m:oMath>
                  </m:oMathPara>
                </a14:m>
                <a:endParaRPr lang="en-GB"/>
              </a:p>
              <a:p>
                <a:pPr lvl="1"/>
                <a:r>
                  <a:rPr lang="en-US"/>
                  <a:t>Produces high‑quality but slow adversarial images</a:t>
                </a:r>
              </a:p>
              <a:p>
                <a:r>
                  <a:rPr lang="en-US"/>
                  <a:t>One-step attack (Goodfellow et al., 2015)</a:t>
                </a:r>
              </a:p>
              <a:p>
                <a:pPr marL="0" indent="0">
                  <a:buNone/>
                </a:pPr>
                <a14:m>
                  <m:oMathPara xmlns:m="http://schemas.openxmlformats.org/officeDocument/2006/math">
                    <m:oMathParaPr>
                      <m:jc m:val="centerGroup"/>
                    </m:oMathParaPr>
                    <m:oMath xmlns:m="http://schemas.openxmlformats.org/officeDocument/2006/math">
                      <m:sSup>
                        <m:sSupPr>
                          <m:ctrlPr>
                            <a:rPr lang="en-GB" b="0" i="1">
                              <a:latin typeface="Cambria Math" panose="02040503050406030204" pitchFamily="18" charset="0"/>
                            </a:rPr>
                          </m:ctrlPr>
                        </m:sSupPr>
                        <m:e>
                          <m:r>
                            <a:rPr lang="en-GB" b="0" i="1">
                              <a:latin typeface="Cambria Math" panose="02040503050406030204" pitchFamily="18" charset="0"/>
                            </a:rPr>
                            <m:t>𝑥</m:t>
                          </m:r>
                        </m:e>
                        <m:sup>
                          <m:r>
                            <a:rPr lang="en-GB" b="0" i="1">
                              <a:latin typeface="Cambria Math" panose="02040503050406030204" pitchFamily="18" charset="0"/>
                            </a:rPr>
                            <m:t>∗</m:t>
                          </m:r>
                        </m:sup>
                      </m:sSup>
                      <m:r>
                        <a:rPr lang="en-GB" b="0" i="1">
                          <a:latin typeface="Cambria Math" panose="02040503050406030204" pitchFamily="18" charset="0"/>
                        </a:rPr>
                        <m:t>=</m:t>
                      </m:r>
                      <m:r>
                        <a:rPr lang="en-GB" b="0" i="1">
                          <a:latin typeface="Cambria Math" panose="02040503050406030204" pitchFamily="18" charset="0"/>
                        </a:rPr>
                        <m:t>𝑥</m:t>
                      </m:r>
                      <m:r>
                        <a:rPr lang="en-GB" b="0" i="1">
                          <a:latin typeface="Cambria Math" panose="02040503050406030204" pitchFamily="18" charset="0"/>
                        </a:rPr>
                        <m:t>+</m:t>
                      </m:r>
                      <m:r>
                        <a:rPr lang="en-GB" b="0" i="1">
                          <a:latin typeface="Cambria Math" panose="02040503050406030204" pitchFamily="18" charset="0"/>
                        </a:rPr>
                        <m:t>𝜖</m:t>
                      </m:r>
                      <m:r>
                        <a:rPr lang="en-GB" b="0" i="1">
                          <a:latin typeface="Cambria Math" panose="02040503050406030204" pitchFamily="18" charset="0"/>
                        </a:rPr>
                        <m:t>𝑠𝑖𝑔𝑛</m:t>
                      </m:r>
                      <m:d>
                        <m:dPr>
                          <m:ctrlPr>
                            <a:rPr lang="en-GB" b="0" i="1">
                              <a:latin typeface="Cambria Math" panose="02040503050406030204" pitchFamily="18" charset="0"/>
                            </a:rPr>
                          </m:ctrlPr>
                        </m:dPr>
                        <m:e>
                          <m:sSub>
                            <m:sSubPr>
                              <m:ctrlPr>
                                <a:rPr lang="en-GB" b="0" i="1">
                                  <a:latin typeface="Cambria Math" panose="02040503050406030204" pitchFamily="18" charset="0"/>
                                </a:rPr>
                              </m:ctrlPr>
                            </m:sSubPr>
                            <m:e>
                              <m:r>
                                <m:rPr>
                                  <m:sty m:val="p"/>
                                </m:rPr>
                                <a:rPr lang="en-GB" b="0" i="0">
                                  <a:latin typeface="Cambria Math" panose="02040503050406030204" pitchFamily="18" charset="0"/>
                                </a:rPr>
                                <m:t>∇</m:t>
                              </m:r>
                            </m:e>
                            <m:sub>
                              <m:r>
                                <a:rPr lang="en-GB" b="0" i="1">
                                  <a:latin typeface="Cambria Math" panose="02040503050406030204" pitchFamily="18" charset="0"/>
                                </a:rPr>
                                <m:t>𝑥</m:t>
                              </m:r>
                            </m:sub>
                          </m:sSub>
                          <m:r>
                            <a:rPr lang="en-GB" b="0" i="1">
                              <a:latin typeface="Cambria Math" panose="02040503050406030204" pitchFamily="18" charset="0"/>
                            </a:rPr>
                            <m:t>𝐽</m:t>
                          </m:r>
                          <m:d>
                            <m:dPr>
                              <m:ctrlPr>
                                <a:rPr lang="en-GB" b="0" i="1">
                                  <a:latin typeface="Cambria Math" panose="02040503050406030204" pitchFamily="18" charset="0"/>
                                </a:rPr>
                              </m:ctrlPr>
                            </m:dPr>
                            <m:e>
                              <m:r>
                                <a:rPr lang="en-GB" b="0" i="1">
                                  <a:latin typeface="Cambria Math" panose="02040503050406030204" pitchFamily="18" charset="0"/>
                                </a:rPr>
                                <m:t>𝜃</m:t>
                              </m:r>
                              <m:r>
                                <a:rPr lang="en-GB" b="0" i="1">
                                  <a:latin typeface="Cambria Math" panose="02040503050406030204" pitchFamily="18" charset="0"/>
                                </a:rPr>
                                <m:t>,</m:t>
                              </m:r>
                              <m:r>
                                <a:rPr lang="en-GB" b="0" i="1">
                                  <a:latin typeface="Cambria Math" panose="02040503050406030204" pitchFamily="18" charset="0"/>
                                </a:rPr>
                                <m:t>𝑥</m:t>
                              </m:r>
                              <m:r>
                                <a:rPr lang="en-GB" b="0" i="1">
                                  <a:latin typeface="Cambria Math" panose="02040503050406030204" pitchFamily="18" charset="0"/>
                                </a:rPr>
                                <m:t>,</m:t>
                              </m:r>
                              <m:sSub>
                                <m:sSubPr>
                                  <m:ctrlPr>
                                    <a:rPr lang="en-GB" b="0" i="1">
                                      <a:latin typeface="Cambria Math" panose="02040503050406030204" pitchFamily="18" charset="0"/>
                                    </a:rPr>
                                  </m:ctrlPr>
                                </m:sSubPr>
                                <m:e>
                                  <m:r>
                                    <a:rPr lang="en-GB" b="0" i="1">
                                      <a:latin typeface="Cambria Math" panose="02040503050406030204" pitchFamily="18" charset="0"/>
                                    </a:rPr>
                                    <m:t>𝑦</m:t>
                                  </m:r>
                                </m:e>
                                <m:sub>
                                  <m:r>
                                    <a:rPr lang="en-GB" b="0" i="1">
                                      <a:latin typeface="Cambria Math" panose="02040503050406030204" pitchFamily="18" charset="0"/>
                                    </a:rPr>
                                    <m:t>𝑡𝑟𝑢𝑒</m:t>
                                  </m:r>
                                </m:sub>
                              </m:sSub>
                            </m:e>
                          </m:d>
                        </m:e>
                      </m:d>
                    </m:oMath>
                  </m:oMathPara>
                </a14:m>
                <a:endParaRPr lang="en-GB" b="0"/>
              </a:p>
              <a:p>
                <a:pPr lvl="1"/>
                <a:r>
                  <a:rPr lang="en-US"/>
                  <a:t>Adds / subtracts </a:t>
                </a:r>
                <a:r>
                  <a:rPr lang="el-GR"/>
                  <a:t>ϵ\</a:t>
                </a:r>
                <a:r>
                  <a:rPr lang="en-US"/>
                  <a:t>epsilon</a:t>
                </a:r>
                <a:r>
                  <a:rPr lang="el-GR"/>
                  <a:t>ϵ </a:t>
                </a:r>
                <a:r>
                  <a:rPr lang="en-US"/>
                  <a:t>per pixel → instant adversary.</a:t>
                </a:r>
              </a:p>
              <a:p>
                <a:pPr lvl="1"/>
                <a:r>
                  <a:rPr lang="en-US"/>
                  <a:t>Fooling GoogLeNet at 99 % confidence.</a:t>
                </a:r>
              </a:p>
            </p:txBody>
          </p:sp>
        </mc:Choice>
        <mc:Fallback xmlns="">
          <p:sp>
            <p:nvSpPr>
              <p:cNvPr id="3" name="Content Placeholder 2">
                <a:extLst>
                  <a:ext uri="{FF2B5EF4-FFF2-40B4-BE49-F238E27FC236}">
                    <a16:creationId xmlns:a16="http://schemas.microsoft.com/office/drawing/2014/main" id="{2C346AD6-5A4B-ACCE-D588-F09C46903AC5}"/>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824" t="-1401" r="-1412"/>
                </a:stretch>
              </a:blipFill>
            </p:spPr>
            <p:txBody>
              <a:bodyPr/>
              <a:lstStyle/>
              <a:p>
                <a:r>
                  <a:rPr lang="en-US">
                    <a:noFill/>
                  </a:rPr>
                  <a:t> </a:t>
                </a:r>
              </a:p>
            </p:txBody>
          </p:sp>
        </mc:Fallback>
      </mc:AlternateContent>
      <p:pic>
        <p:nvPicPr>
          <p:cNvPr id="7171" name="Picture 3" descr="The limitations of deep learning">
            <a:extLst>
              <a:ext uri="{FF2B5EF4-FFF2-40B4-BE49-F238E27FC236}">
                <a16:creationId xmlns:a16="http://schemas.microsoft.com/office/drawing/2014/main" id="{F52F863E-B44D-6E33-895D-596C7794F6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8946" y="1825625"/>
            <a:ext cx="4808108" cy="4351338"/>
          </a:xfrm>
          <a:prstGeom prst="rect">
            <a:avLst/>
          </a:prstGeom>
          <a:solidFill>
            <a:srgbClr val="FFFFFF"/>
          </a:solidFill>
        </p:spPr>
      </p:pic>
      <p:sp>
        <p:nvSpPr>
          <p:cNvPr id="7176" name="Slide Number Placeholder 4">
            <a:extLst>
              <a:ext uri="{FF2B5EF4-FFF2-40B4-BE49-F238E27FC236}">
                <a16:creationId xmlns:a16="http://schemas.microsoft.com/office/drawing/2014/main" id="{C4B9EE0C-8F0A-B8F5-AF56-5AF5BE5706AF}"/>
              </a:ext>
            </a:extLst>
          </p:cNvPr>
          <p:cNvSpPr>
            <a:spLocks noGrp="1"/>
          </p:cNvSpPr>
          <p:nvPr>
            <p:ph type="sldNum" sz="quarter" idx="12"/>
          </p:nvPr>
        </p:nvSpPr>
        <p:spPr>
          <a:xfrm>
            <a:off x="8204504" y="6364363"/>
            <a:ext cx="2743200" cy="365125"/>
          </a:xfrm>
        </p:spPr>
        <p:txBody>
          <a:bodyPr/>
          <a:lstStyle/>
          <a:p>
            <a:pPr>
              <a:spcAft>
                <a:spcPts val="600"/>
              </a:spcAft>
            </a:pPr>
            <a:fld id="{6D9D89A0-785F-43A1-AC55-89E62F82BAFC}" type="slidenum">
              <a:rPr lang="en-US" smtClean="0"/>
              <a:pPr>
                <a:spcAft>
                  <a:spcPts val="600"/>
                </a:spcAft>
              </a:pPr>
              <a:t>55</a:t>
            </a:fld>
            <a:endParaRPr lang="en-US"/>
          </a:p>
        </p:txBody>
      </p:sp>
    </p:spTree>
    <p:extLst>
      <p:ext uri="{BB962C8B-B14F-4D97-AF65-F5344CB8AC3E}">
        <p14:creationId xmlns:p14="http://schemas.microsoft.com/office/powerpoint/2010/main" val="397257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1B1C7-40AA-FF74-0DAA-7A7EB7DD2BBE}"/>
              </a:ext>
            </a:extLst>
          </p:cNvPr>
          <p:cNvSpPr>
            <a:spLocks noGrp="1"/>
          </p:cNvSpPr>
          <p:nvPr>
            <p:ph type="title"/>
          </p:nvPr>
        </p:nvSpPr>
        <p:spPr>
          <a:xfrm>
            <a:off x="838200" y="365125"/>
            <a:ext cx="10515600" cy="1325563"/>
          </a:xfrm>
        </p:spPr>
        <p:txBody>
          <a:bodyPr anchor="ctr">
            <a:normAutofit/>
          </a:bodyPr>
          <a:lstStyle/>
          <a:p>
            <a:r>
              <a:rPr lang="en-GB"/>
              <a:t>Adversarial Examples</a:t>
            </a:r>
            <a:endParaRPr lang="en-US"/>
          </a:p>
        </p:txBody>
      </p:sp>
      <p:sp>
        <p:nvSpPr>
          <p:cNvPr id="11" name="Content Placeholder 3">
            <a:extLst>
              <a:ext uri="{FF2B5EF4-FFF2-40B4-BE49-F238E27FC236}">
                <a16:creationId xmlns:a16="http://schemas.microsoft.com/office/drawing/2014/main" id="{B107963C-E067-B4D2-BA43-810C6C52E788}"/>
              </a:ext>
            </a:extLst>
          </p:cNvPr>
          <p:cNvSpPr>
            <a:spLocks noGrp="1"/>
          </p:cNvSpPr>
          <p:nvPr>
            <p:ph sz="half" idx="2"/>
          </p:nvPr>
        </p:nvSpPr>
        <p:spPr>
          <a:xfrm>
            <a:off x="6172200" y="1825625"/>
            <a:ext cx="5181600" cy="4351338"/>
          </a:xfrm>
        </p:spPr>
        <p:txBody>
          <a:bodyPr/>
          <a:lstStyle/>
          <a:p>
            <a:endParaRPr lang="en-US"/>
          </a:p>
        </p:txBody>
      </p:sp>
      <p:sp>
        <p:nvSpPr>
          <p:cNvPr id="13" name="Slide Number Placeholder 4">
            <a:extLst>
              <a:ext uri="{FF2B5EF4-FFF2-40B4-BE49-F238E27FC236}">
                <a16:creationId xmlns:a16="http://schemas.microsoft.com/office/drawing/2014/main" id="{B6D22DA0-884D-FEE3-D07C-C7C2083940CE}"/>
              </a:ext>
            </a:extLst>
          </p:cNvPr>
          <p:cNvSpPr>
            <a:spLocks noGrp="1"/>
          </p:cNvSpPr>
          <p:nvPr>
            <p:ph type="sldNum" sz="quarter" idx="12"/>
          </p:nvPr>
        </p:nvSpPr>
        <p:spPr>
          <a:xfrm>
            <a:off x="8204504" y="6364363"/>
            <a:ext cx="2743200" cy="365125"/>
          </a:xfrm>
        </p:spPr>
        <p:txBody>
          <a:bodyPr/>
          <a:lstStyle/>
          <a:p>
            <a:pPr>
              <a:spcAft>
                <a:spcPts val="600"/>
              </a:spcAft>
            </a:pPr>
            <a:fld id="{6D9D89A0-785F-43A1-AC55-89E62F82BAFC}" type="slidenum">
              <a:rPr lang="en-US" smtClean="0"/>
              <a:pPr>
                <a:spcAft>
                  <a:spcPts val="600"/>
                </a:spcAft>
              </a:pPr>
              <a:t>56</a:t>
            </a:fld>
            <a:endParaRPr lang="en-US"/>
          </a:p>
        </p:txBody>
      </p:sp>
      <p:graphicFrame>
        <p:nvGraphicFramePr>
          <p:cNvPr id="6" name="Rectangle 1">
            <a:extLst>
              <a:ext uri="{FF2B5EF4-FFF2-40B4-BE49-F238E27FC236}">
                <a16:creationId xmlns:a16="http://schemas.microsoft.com/office/drawing/2014/main" id="{5ECA293D-45A6-A45F-B1B2-E8532AC601CF}"/>
              </a:ext>
            </a:extLst>
          </p:cNvPr>
          <p:cNvGraphicFramePr>
            <a:graphicFrameLocks noGrp="1"/>
          </p:cNvGraphicFramePr>
          <p:nvPr>
            <p:ph sz="half" idx="1"/>
            <p:extLst>
              <p:ext uri="{D42A27DB-BD31-4B8C-83A1-F6EECF244321}">
                <p14:modId xmlns:p14="http://schemas.microsoft.com/office/powerpoint/2010/main" val="362279572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3" descr="A pixelated picture of a tree&#10;&#10;AI-generated content may be incorrect.">
            <a:extLst>
              <a:ext uri="{FF2B5EF4-FFF2-40B4-BE49-F238E27FC236}">
                <a16:creationId xmlns:a16="http://schemas.microsoft.com/office/drawing/2014/main" id="{5622655A-E330-C6B8-B6A7-95CCE8D0C55C}"/>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375775" y="2064258"/>
            <a:ext cx="5458968" cy="272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088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2E66-FE65-1D67-07E4-664580122567}"/>
              </a:ext>
            </a:extLst>
          </p:cNvPr>
          <p:cNvSpPr>
            <a:spLocks noGrp="1"/>
          </p:cNvSpPr>
          <p:nvPr>
            <p:ph type="title"/>
          </p:nvPr>
        </p:nvSpPr>
        <p:spPr>
          <a:xfrm>
            <a:off x="838200" y="365125"/>
            <a:ext cx="10515600" cy="1325563"/>
          </a:xfrm>
        </p:spPr>
        <p:txBody>
          <a:bodyPr anchor="ctr">
            <a:normAutofit/>
          </a:bodyPr>
          <a:lstStyle/>
          <a:p>
            <a:r>
              <a:rPr lang="en-GB"/>
              <a:t>Why This matters?</a:t>
            </a:r>
            <a:endParaRPr lang="en-US"/>
          </a:p>
        </p:txBody>
      </p:sp>
      <p:sp>
        <p:nvSpPr>
          <p:cNvPr id="10" name="Slide Number Placeholder 3">
            <a:extLst>
              <a:ext uri="{FF2B5EF4-FFF2-40B4-BE49-F238E27FC236}">
                <a16:creationId xmlns:a16="http://schemas.microsoft.com/office/drawing/2014/main" id="{D883AC22-0177-C5A8-9C5D-24DEA5C1E367}"/>
              </a:ext>
            </a:extLst>
          </p:cNvPr>
          <p:cNvSpPr>
            <a:spLocks noGrp="1"/>
          </p:cNvSpPr>
          <p:nvPr>
            <p:ph type="sldNum" sz="quarter" idx="12"/>
          </p:nvPr>
        </p:nvSpPr>
        <p:spPr>
          <a:xfrm>
            <a:off x="8204504" y="6364363"/>
            <a:ext cx="2743200" cy="365125"/>
          </a:xfrm>
        </p:spPr>
        <p:txBody>
          <a:bodyPr/>
          <a:lstStyle/>
          <a:p>
            <a:pPr>
              <a:spcAft>
                <a:spcPts val="600"/>
              </a:spcAft>
            </a:pPr>
            <a:fld id="{6D9D89A0-785F-43A1-AC55-89E62F82BAFC}" type="slidenum">
              <a:rPr lang="en-US" smtClean="0"/>
              <a:pPr>
                <a:spcAft>
                  <a:spcPts val="600"/>
                </a:spcAft>
              </a:pPr>
              <a:t>57</a:t>
            </a:fld>
            <a:endParaRPr lang="en-US"/>
          </a:p>
        </p:txBody>
      </p:sp>
      <p:graphicFrame>
        <p:nvGraphicFramePr>
          <p:cNvPr id="5" name="Content Placeholder 2">
            <a:extLst>
              <a:ext uri="{FF2B5EF4-FFF2-40B4-BE49-F238E27FC236}">
                <a16:creationId xmlns:a16="http://schemas.microsoft.com/office/drawing/2014/main" id="{2DC678D3-C76E-9AFA-AEED-70E049812DAB}"/>
              </a:ext>
            </a:extLst>
          </p:cNvPr>
          <p:cNvGraphicFramePr>
            <a:graphicFrameLocks noGrp="1"/>
          </p:cNvGraphicFramePr>
          <p:nvPr>
            <p:ph idx="1"/>
            <p:extLst>
              <p:ext uri="{D42A27DB-BD31-4B8C-83A1-F6EECF244321}">
                <p14:modId xmlns:p14="http://schemas.microsoft.com/office/powerpoint/2010/main" val="20281797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9236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7C6C-5284-ABF1-0E3A-61DA7A78E9F5}"/>
              </a:ext>
            </a:extLst>
          </p:cNvPr>
          <p:cNvSpPr>
            <a:spLocks noGrp="1"/>
          </p:cNvSpPr>
          <p:nvPr>
            <p:ph type="title"/>
          </p:nvPr>
        </p:nvSpPr>
        <p:spPr/>
        <p:txBody>
          <a:bodyPr/>
          <a:lstStyle/>
          <a:p>
            <a:r>
              <a:rPr lang="en-GB" dirty="0"/>
              <a:t>The present/future…</a:t>
            </a:r>
            <a:endParaRPr lang="en-US" dirty="0"/>
          </a:p>
        </p:txBody>
      </p:sp>
      <p:graphicFrame>
        <p:nvGraphicFramePr>
          <p:cNvPr id="5" name="Content Placeholder 4">
            <a:extLst>
              <a:ext uri="{FF2B5EF4-FFF2-40B4-BE49-F238E27FC236}">
                <a16:creationId xmlns:a16="http://schemas.microsoft.com/office/drawing/2014/main" id="{39F89B85-67D1-6D75-3BA8-759B0C3ADA10}"/>
              </a:ext>
            </a:extLst>
          </p:cNvPr>
          <p:cNvGraphicFramePr>
            <a:graphicFrameLocks noGrp="1"/>
          </p:cNvGraphicFramePr>
          <p:nvPr>
            <p:ph idx="1"/>
            <p:extLst>
              <p:ext uri="{D42A27DB-BD31-4B8C-83A1-F6EECF244321}">
                <p14:modId xmlns:p14="http://schemas.microsoft.com/office/powerpoint/2010/main" val="3827897008"/>
              </p:ext>
            </p:extLst>
          </p:nvPr>
        </p:nvGraphicFramePr>
        <p:xfrm>
          <a:off x="838200" y="1779639"/>
          <a:ext cx="9918291" cy="4397324"/>
        </p:xfrm>
        <a:graphic>
          <a:graphicData uri="http://schemas.openxmlformats.org/drawingml/2006/table">
            <a:tbl>
              <a:tblPr/>
              <a:tblGrid>
                <a:gridCol w="3306097">
                  <a:extLst>
                    <a:ext uri="{9D8B030D-6E8A-4147-A177-3AD203B41FA5}">
                      <a16:colId xmlns:a16="http://schemas.microsoft.com/office/drawing/2014/main" val="2654812577"/>
                    </a:ext>
                  </a:extLst>
                </a:gridCol>
                <a:gridCol w="3306097">
                  <a:extLst>
                    <a:ext uri="{9D8B030D-6E8A-4147-A177-3AD203B41FA5}">
                      <a16:colId xmlns:a16="http://schemas.microsoft.com/office/drawing/2014/main" val="1363885184"/>
                    </a:ext>
                  </a:extLst>
                </a:gridCol>
                <a:gridCol w="3306097">
                  <a:extLst>
                    <a:ext uri="{9D8B030D-6E8A-4147-A177-3AD203B41FA5}">
                      <a16:colId xmlns:a16="http://schemas.microsoft.com/office/drawing/2014/main" val="2119099396"/>
                    </a:ext>
                  </a:extLst>
                </a:gridCol>
              </a:tblGrid>
              <a:tr h="228433">
                <a:tc>
                  <a:txBody>
                    <a:bodyPr/>
                    <a:lstStyle/>
                    <a:p>
                      <a:pPr algn="l">
                        <a:buNone/>
                      </a:pPr>
                      <a:r>
                        <a:rPr lang="en-US" sz="1100" b="1"/>
                        <a:t>Focus Area / Method</a:t>
                      </a:r>
                      <a:endParaRPr lang="en-US" sz="1100"/>
                    </a:p>
                  </a:txBody>
                  <a:tcPr marL="56511" marR="56511" marT="28255" marB="28255" anchor="ctr">
                    <a:lnL>
                      <a:noFill/>
                    </a:lnL>
                    <a:lnR>
                      <a:noFill/>
                    </a:lnR>
                    <a:lnT>
                      <a:noFill/>
                    </a:lnT>
                    <a:lnB>
                      <a:noFill/>
                    </a:lnB>
                    <a:noFill/>
                  </a:tcPr>
                </a:tc>
                <a:tc>
                  <a:txBody>
                    <a:bodyPr/>
                    <a:lstStyle/>
                    <a:p>
                      <a:pPr algn="l">
                        <a:buNone/>
                      </a:pPr>
                      <a:r>
                        <a:rPr lang="en-US" sz="1100" b="1"/>
                        <a:t>Key Idea / Improvement</a:t>
                      </a:r>
                      <a:endParaRPr lang="en-US" sz="1100"/>
                    </a:p>
                  </a:txBody>
                  <a:tcPr marL="56511" marR="56511" marT="28255" marB="28255" anchor="ctr">
                    <a:lnL>
                      <a:noFill/>
                    </a:lnL>
                    <a:lnR>
                      <a:noFill/>
                    </a:lnR>
                    <a:lnT>
                      <a:noFill/>
                    </a:lnT>
                    <a:lnB>
                      <a:noFill/>
                    </a:lnB>
                    <a:noFill/>
                  </a:tcPr>
                </a:tc>
                <a:tc>
                  <a:txBody>
                    <a:bodyPr/>
                    <a:lstStyle/>
                    <a:p>
                      <a:pPr algn="l">
                        <a:buNone/>
                      </a:pPr>
                      <a:r>
                        <a:rPr lang="en-US" sz="1100" b="1"/>
                        <a:t>Representative Paper</a:t>
                      </a:r>
                      <a:endParaRPr lang="en-US" sz="1100"/>
                    </a:p>
                  </a:txBody>
                  <a:tcPr marL="56511" marR="56511" marT="28255" marB="28255" anchor="ctr">
                    <a:lnL>
                      <a:noFill/>
                    </a:lnL>
                    <a:lnR>
                      <a:noFill/>
                    </a:lnR>
                    <a:lnT>
                      <a:noFill/>
                    </a:lnT>
                    <a:lnB>
                      <a:noFill/>
                    </a:lnB>
                    <a:noFill/>
                  </a:tcPr>
                </a:tc>
                <a:extLst>
                  <a:ext uri="{0D108BD9-81ED-4DB2-BD59-A6C34878D82A}">
                    <a16:rowId xmlns:a16="http://schemas.microsoft.com/office/drawing/2014/main" val="2969977626"/>
                  </a:ext>
                </a:extLst>
              </a:tr>
              <a:tr h="571081">
                <a:tc>
                  <a:txBody>
                    <a:bodyPr/>
                    <a:lstStyle/>
                    <a:p>
                      <a:pPr algn="l">
                        <a:buNone/>
                      </a:pPr>
                      <a:r>
                        <a:rPr lang="en-US" sz="1100" b="1"/>
                        <a:t>Transformer-native LRP</a:t>
                      </a:r>
                      <a:endParaRPr lang="en-US" sz="1100"/>
                    </a:p>
                  </a:txBody>
                  <a:tcPr marL="56511" marR="56511" marT="28255" marB="28255" anchor="ctr">
                    <a:lnL>
                      <a:noFill/>
                    </a:lnL>
                    <a:lnR>
                      <a:noFill/>
                    </a:lnR>
                    <a:lnT>
                      <a:noFill/>
                    </a:lnT>
                    <a:lnB>
                      <a:noFill/>
                    </a:lnB>
                    <a:noFill/>
                  </a:tcPr>
                </a:tc>
                <a:tc>
                  <a:txBody>
                    <a:bodyPr/>
                    <a:lstStyle/>
                    <a:p>
                      <a:pPr algn="l">
                        <a:buNone/>
                      </a:pPr>
                      <a:r>
                        <a:rPr lang="en-US" sz="1100"/>
                        <a:t>Extends LRP and Deep Taylor decomposition to attention layers and transformer blocks</a:t>
                      </a:r>
                    </a:p>
                  </a:txBody>
                  <a:tcPr marL="56511" marR="56511" marT="28255" marB="28255" anchor="ctr">
                    <a:lnL>
                      <a:noFill/>
                    </a:lnL>
                    <a:lnR>
                      <a:noFill/>
                    </a:lnR>
                    <a:lnT>
                      <a:noFill/>
                    </a:lnT>
                    <a:lnB>
                      <a:noFill/>
                    </a:lnB>
                    <a:noFill/>
                  </a:tcPr>
                </a:tc>
                <a:tc>
                  <a:txBody>
                    <a:bodyPr/>
                    <a:lstStyle/>
                    <a:p>
                      <a:pPr algn="l">
                        <a:buNone/>
                      </a:pPr>
                      <a:r>
                        <a:rPr lang="en-US" sz="1100"/>
                        <a:t>Chefer et al., </a:t>
                      </a:r>
                      <a:r>
                        <a:rPr lang="en-US" sz="1100" i="1"/>
                        <a:t>CVPR 2021</a:t>
                      </a:r>
                      <a:r>
                        <a:rPr lang="en-US" sz="1100"/>
                        <a:t>, “Transformer Interpretability Beyond Attention Visualization”</a:t>
                      </a:r>
                    </a:p>
                  </a:txBody>
                  <a:tcPr marL="56511" marR="56511" marT="28255" marB="28255" anchor="ctr">
                    <a:lnL>
                      <a:noFill/>
                    </a:lnL>
                    <a:lnR>
                      <a:noFill/>
                    </a:lnR>
                    <a:lnT>
                      <a:noFill/>
                    </a:lnT>
                    <a:lnB>
                      <a:noFill/>
                    </a:lnB>
                    <a:noFill/>
                  </a:tcPr>
                </a:tc>
                <a:extLst>
                  <a:ext uri="{0D108BD9-81ED-4DB2-BD59-A6C34878D82A}">
                    <a16:rowId xmlns:a16="http://schemas.microsoft.com/office/drawing/2014/main" val="2285598213"/>
                  </a:ext>
                </a:extLst>
              </a:tr>
              <a:tr h="571081">
                <a:tc>
                  <a:txBody>
                    <a:bodyPr/>
                    <a:lstStyle/>
                    <a:p>
                      <a:pPr algn="l">
                        <a:buNone/>
                      </a:pPr>
                      <a:r>
                        <a:rPr lang="en-US" sz="1100" b="1"/>
                        <a:t>Generic Attention Explainability</a:t>
                      </a:r>
                      <a:endParaRPr lang="en-US" sz="1100"/>
                    </a:p>
                  </a:txBody>
                  <a:tcPr marL="56511" marR="56511" marT="28255" marB="28255" anchor="ctr">
                    <a:lnL>
                      <a:noFill/>
                    </a:lnL>
                    <a:lnR>
                      <a:noFill/>
                    </a:lnR>
                    <a:lnT>
                      <a:noFill/>
                    </a:lnT>
                    <a:lnB>
                      <a:noFill/>
                    </a:lnB>
                    <a:noFill/>
                  </a:tcPr>
                </a:tc>
                <a:tc>
                  <a:txBody>
                    <a:bodyPr/>
                    <a:lstStyle/>
                    <a:p>
                      <a:pPr algn="l">
                        <a:buNone/>
                      </a:pPr>
                      <a:r>
                        <a:rPr lang="en-US" sz="1100"/>
                        <a:t>Unified propagation of relevance in multi-modal and encoder–decoder transformers</a:t>
                      </a:r>
                    </a:p>
                  </a:txBody>
                  <a:tcPr marL="56511" marR="56511" marT="28255" marB="28255" anchor="ctr">
                    <a:lnL>
                      <a:noFill/>
                    </a:lnL>
                    <a:lnR>
                      <a:noFill/>
                    </a:lnR>
                    <a:lnT>
                      <a:noFill/>
                    </a:lnT>
                    <a:lnB>
                      <a:noFill/>
                    </a:lnB>
                    <a:noFill/>
                  </a:tcPr>
                </a:tc>
                <a:tc>
                  <a:txBody>
                    <a:bodyPr/>
                    <a:lstStyle/>
                    <a:p>
                      <a:pPr algn="l">
                        <a:buNone/>
                      </a:pPr>
                      <a:r>
                        <a:rPr lang="en-US" sz="1100"/>
                        <a:t>Chefer et al., </a:t>
                      </a:r>
                      <a:r>
                        <a:rPr lang="en-US" sz="1100" i="1"/>
                        <a:t>ICCV 2021</a:t>
                      </a:r>
                      <a:r>
                        <a:rPr lang="en-US" sz="1100"/>
                        <a:t>, “Generic Attention-Model Explainability”</a:t>
                      </a:r>
                    </a:p>
                  </a:txBody>
                  <a:tcPr marL="56511" marR="56511" marT="28255" marB="28255" anchor="ctr">
                    <a:lnL>
                      <a:noFill/>
                    </a:lnL>
                    <a:lnR>
                      <a:noFill/>
                    </a:lnR>
                    <a:lnT>
                      <a:noFill/>
                    </a:lnT>
                    <a:lnB>
                      <a:noFill/>
                    </a:lnB>
                    <a:noFill/>
                  </a:tcPr>
                </a:tc>
                <a:extLst>
                  <a:ext uri="{0D108BD9-81ED-4DB2-BD59-A6C34878D82A}">
                    <a16:rowId xmlns:a16="http://schemas.microsoft.com/office/drawing/2014/main" val="1356661328"/>
                  </a:ext>
                </a:extLst>
              </a:tr>
              <a:tr h="571081">
                <a:tc>
                  <a:txBody>
                    <a:bodyPr/>
                    <a:lstStyle/>
                    <a:p>
                      <a:pPr algn="l">
                        <a:buNone/>
                      </a:pPr>
                      <a:r>
                        <a:rPr lang="en-US" sz="1100" b="1"/>
                        <a:t>Concept-based Explanations</a:t>
                      </a:r>
                      <a:endParaRPr lang="en-US" sz="1100"/>
                    </a:p>
                  </a:txBody>
                  <a:tcPr marL="56511" marR="56511" marT="28255" marB="28255" anchor="ctr">
                    <a:lnL>
                      <a:noFill/>
                    </a:lnL>
                    <a:lnR>
                      <a:noFill/>
                    </a:lnR>
                    <a:lnT>
                      <a:noFill/>
                    </a:lnT>
                    <a:lnB>
                      <a:noFill/>
                    </a:lnB>
                    <a:noFill/>
                  </a:tcPr>
                </a:tc>
                <a:tc>
                  <a:txBody>
                    <a:bodyPr/>
                    <a:lstStyle/>
                    <a:p>
                      <a:pPr algn="l">
                        <a:buNone/>
                      </a:pPr>
                      <a:r>
                        <a:rPr lang="en-US" sz="1100"/>
                        <a:t>Learns and attributes human-interpretable concepts (ConceptSHAP, TCAV+)</a:t>
                      </a:r>
                    </a:p>
                  </a:txBody>
                  <a:tcPr marL="56511" marR="56511" marT="28255" marB="28255" anchor="ctr">
                    <a:lnL>
                      <a:noFill/>
                    </a:lnL>
                    <a:lnR>
                      <a:noFill/>
                    </a:lnR>
                    <a:lnT>
                      <a:noFill/>
                    </a:lnT>
                    <a:lnB>
                      <a:noFill/>
                    </a:lnB>
                    <a:noFill/>
                  </a:tcPr>
                </a:tc>
                <a:tc>
                  <a:txBody>
                    <a:bodyPr/>
                    <a:lstStyle/>
                    <a:p>
                      <a:pPr algn="l">
                        <a:buNone/>
                      </a:pPr>
                      <a:r>
                        <a:rPr lang="en-US" sz="1100"/>
                        <a:t>Ghorbani et al., </a:t>
                      </a:r>
                      <a:r>
                        <a:rPr lang="en-US" sz="1100" i="1"/>
                        <a:t>NeurIPS 2023</a:t>
                      </a:r>
                      <a:r>
                        <a:rPr lang="en-US" sz="1100"/>
                        <a:t>, “ConceptSHAP: Concept-Based Explanations with Shapley Values”</a:t>
                      </a:r>
                    </a:p>
                  </a:txBody>
                  <a:tcPr marL="56511" marR="56511" marT="28255" marB="28255" anchor="ctr">
                    <a:lnL>
                      <a:noFill/>
                    </a:lnL>
                    <a:lnR>
                      <a:noFill/>
                    </a:lnR>
                    <a:lnT>
                      <a:noFill/>
                    </a:lnT>
                    <a:lnB>
                      <a:noFill/>
                    </a:lnB>
                    <a:noFill/>
                  </a:tcPr>
                </a:tc>
                <a:extLst>
                  <a:ext uri="{0D108BD9-81ED-4DB2-BD59-A6C34878D82A}">
                    <a16:rowId xmlns:a16="http://schemas.microsoft.com/office/drawing/2014/main" val="1774829926"/>
                  </a:ext>
                </a:extLst>
              </a:tr>
              <a:tr h="571081">
                <a:tc>
                  <a:txBody>
                    <a:bodyPr/>
                    <a:lstStyle/>
                    <a:p>
                      <a:pPr algn="l">
                        <a:buNone/>
                      </a:pPr>
                      <a:r>
                        <a:rPr lang="en-US" sz="1100" b="1"/>
                        <a:t>Diffusion-based Counterfactuals</a:t>
                      </a:r>
                      <a:endParaRPr lang="en-US" sz="1100"/>
                    </a:p>
                  </a:txBody>
                  <a:tcPr marL="56511" marR="56511" marT="28255" marB="28255" anchor="ctr">
                    <a:lnL>
                      <a:noFill/>
                    </a:lnL>
                    <a:lnR>
                      <a:noFill/>
                    </a:lnR>
                    <a:lnT>
                      <a:noFill/>
                    </a:lnT>
                    <a:lnB>
                      <a:noFill/>
                    </a:lnB>
                    <a:noFill/>
                  </a:tcPr>
                </a:tc>
                <a:tc>
                  <a:txBody>
                    <a:bodyPr/>
                    <a:lstStyle/>
                    <a:p>
                      <a:pPr algn="l">
                        <a:buNone/>
                      </a:pPr>
                      <a:r>
                        <a:rPr lang="en-US" sz="1100"/>
                        <a:t>Uses diffusion models to generate realistic, semantically coherent counterfactuals</a:t>
                      </a:r>
                    </a:p>
                  </a:txBody>
                  <a:tcPr marL="56511" marR="56511" marT="28255" marB="28255" anchor="ctr">
                    <a:lnL>
                      <a:noFill/>
                    </a:lnL>
                    <a:lnR>
                      <a:noFill/>
                    </a:lnR>
                    <a:lnT>
                      <a:noFill/>
                    </a:lnT>
                    <a:lnB>
                      <a:noFill/>
                    </a:lnB>
                    <a:noFill/>
                  </a:tcPr>
                </a:tc>
                <a:tc>
                  <a:txBody>
                    <a:bodyPr/>
                    <a:lstStyle/>
                    <a:p>
                      <a:pPr algn="l">
                        <a:buNone/>
                      </a:pPr>
                      <a:r>
                        <a:rPr lang="en-US" sz="1100"/>
                        <a:t>Anonymous, </a:t>
                      </a:r>
                      <a:r>
                        <a:rPr lang="en-US" sz="1100" i="1"/>
                        <a:t>CVIU 2024</a:t>
                      </a:r>
                      <a:r>
                        <a:rPr lang="en-US" sz="1100"/>
                        <a:t>, “Diffusion Models for Counterfactual Explanations (DiME)”</a:t>
                      </a:r>
                    </a:p>
                  </a:txBody>
                  <a:tcPr marL="56511" marR="56511" marT="28255" marB="28255" anchor="ctr">
                    <a:lnL>
                      <a:noFill/>
                    </a:lnL>
                    <a:lnR>
                      <a:noFill/>
                    </a:lnR>
                    <a:lnT>
                      <a:noFill/>
                    </a:lnT>
                    <a:lnB>
                      <a:noFill/>
                    </a:lnB>
                    <a:noFill/>
                  </a:tcPr>
                </a:tc>
                <a:extLst>
                  <a:ext uri="{0D108BD9-81ED-4DB2-BD59-A6C34878D82A}">
                    <a16:rowId xmlns:a16="http://schemas.microsoft.com/office/drawing/2014/main" val="2753954535"/>
                  </a:ext>
                </a:extLst>
              </a:tr>
              <a:tr h="571081">
                <a:tc>
                  <a:txBody>
                    <a:bodyPr/>
                    <a:lstStyle/>
                    <a:p>
                      <a:pPr algn="l">
                        <a:buNone/>
                      </a:pPr>
                      <a:r>
                        <a:rPr lang="en-US" sz="1100" b="1"/>
                        <a:t>Causally Guided Counterfactuals</a:t>
                      </a:r>
                      <a:endParaRPr lang="en-US" sz="1100"/>
                    </a:p>
                  </a:txBody>
                  <a:tcPr marL="56511" marR="56511" marT="28255" marB="28255" anchor="ctr">
                    <a:lnL>
                      <a:noFill/>
                    </a:lnL>
                    <a:lnR>
                      <a:noFill/>
                    </a:lnR>
                    <a:lnT>
                      <a:noFill/>
                    </a:lnT>
                    <a:lnB>
                      <a:noFill/>
                    </a:lnB>
                    <a:noFill/>
                  </a:tcPr>
                </a:tc>
                <a:tc>
                  <a:txBody>
                    <a:bodyPr/>
                    <a:lstStyle/>
                    <a:p>
                      <a:pPr algn="l">
                        <a:buNone/>
                      </a:pPr>
                      <a:r>
                        <a:rPr lang="en-US" sz="1100"/>
                        <a:t>Generates counterfactuals consistent with causal structure and avoids spurious correlations</a:t>
                      </a:r>
                    </a:p>
                  </a:txBody>
                  <a:tcPr marL="56511" marR="56511" marT="28255" marB="28255" anchor="ctr">
                    <a:lnL>
                      <a:noFill/>
                    </a:lnL>
                    <a:lnR>
                      <a:noFill/>
                    </a:lnR>
                    <a:lnT>
                      <a:noFill/>
                    </a:lnT>
                    <a:lnB>
                      <a:noFill/>
                    </a:lnB>
                    <a:noFill/>
                  </a:tcPr>
                </a:tc>
                <a:tc>
                  <a:txBody>
                    <a:bodyPr/>
                    <a:lstStyle/>
                    <a:p>
                      <a:pPr algn="l">
                        <a:buNone/>
                      </a:pPr>
                      <a:r>
                        <a:rPr lang="en-US" sz="1100"/>
                        <a:t>Qiao et al., </a:t>
                      </a:r>
                      <a:r>
                        <a:rPr lang="en-US" sz="1100" i="1"/>
                        <a:t>arXiv 2025</a:t>
                      </a:r>
                      <a:r>
                        <a:rPr lang="en-US" sz="1100"/>
                        <a:t>, “Causally-Guided Adversarial Steering”</a:t>
                      </a:r>
                    </a:p>
                  </a:txBody>
                  <a:tcPr marL="56511" marR="56511" marT="28255" marB="28255" anchor="ctr">
                    <a:lnL>
                      <a:noFill/>
                    </a:lnL>
                    <a:lnR>
                      <a:noFill/>
                    </a:lnR>
                    <a:lnT>
                      <a:noFill/>
                    </a:lnT>
                    <a:lnB>
                      <a:noFill/>
                    </a:lnB>
                    <a:noFill/>
                  </a:tcPr>
                </a:tc>
                <a:extLst>
                  <a:ext uri="{0D108BD9-81ED-4DB2-BD59-A6C34878D82A}">
                    <a16:rowId xmlns:a16="http://schemas.microsoft.com/office/drawing/2014/main" val="1222769835"/>
                  </a:ext>
                </a:extLst>
              </a:tr>
              <a:tr h="742405">
                <a:tc>
                  <a:txBody>
                    <a:bodyPr/>
                    <a:lstStyle/>
                    <a:p>
                      <a:pPr algn="l">
                        <a:buNone/>
                      </a:pPr>
                      <a:r>
                        <a:rPr lang="en-US" sz="1100" b="1"/>
                        <a:t>Foundation Model Explainability</a:t>
                      </a:r>
                      <a:endParaRPr lang="en-US" sz="1100"/>
                    </a:p>
                  </a:txBody>
                  <a:tcPr marL="56511" marR="56511" marT="28255" marB="28255" anchor="ctr">
                    <a:lnL>
                      <a:noFill/>
                    </a:lnL>
                    <a:lnR>
                      <a:noFill/>
                    </a:lnR>
                    <a:lnT>
                      <a:noFill/>
                    </a:lnT>
                    <a:lnB>
                      <a:noFill/>
                    </a:lnB>
                    <a:noFill/>
                  </a:tcPr>
                </a:tc>
                <a:tc>
                  <a:txBody>
                    <a:bodyPr/>
                    <a:lstStyle/>
                    <a:p>
                      <a:pPr algn="l">
                        <a:buNone/>
                      </a:pPr>
                      <a:r>
                        <a:rPr lang="en-US" sz="1100"/>
                        <a:t>Explains large multi-modal and vision–language models (CLIP, ViT) using scalable relevance propagation</a:t>
                      </a:r>
                    </a:p>
                  </a:txBody>
                  <a:tcPr marL="56511" marR="56511" marT="28255" marB="28255" anchor="ctr">
                    <a:lnL>
                      <a:noFill/>
                    </a:lnL>
                    <a:lnR>
                      <a:noFill/>
                    </a:lnR>
                    <a:lnT>
                      <a:noFill/>
                    </a:lnT>
                    <a:lnB>
                      <a:noFill/>
                    </a:lnB>
                    <a:noFill/>
                  </a:tcPr>
                </a:tc>
                <a:tc>
                  <a:txBody>
                    <a:bodyPr/>
                    <a:lstStyle/>
                    <a:p>
                      <a:pPr algn="l">
                        <a:buNone/>
                      </a:pPr>
                      <a:r>
                        <a:rPr lang="en-US" sz="1100"/>
                        <a:t>Zhang et al., </a:t>
                      </a:r>
                      <a:r>
                        <a:rPr lang="en-US" sz="1100" i="1"/>
                        <a:t>IEEE T-AI 2024</a:t>
                      </a:r>
                      <a:r>
                        <a:rPr lang="en-US" sz="1100"/>
                        <a:t>, “Explainability for Foundation Models: A Survey”</a:t>
                      </a:r>
                    </a:p>
                  </a:txBody>
                  <a:tcPr marL="56511" marR="56511" marT="28255" marB="28255" anchor="ctr">
                    <a:lnL>
                      <a:noFill/>
                    </a:lnL>
                    <a:lnR>
                      <a:noFill/>
                    </a:lnR>
                    <a:lnT>
                      <a:noFill/>
                    </a:lnT>
                    <a:lnB>
                      <a:noFill/>
                    </a:lnB>
                    <a:noFill/>
                  </a:tcPr>
                </a:tc>
                <a:extLst>
                  <a:ext uri="{0D108BD9-81ED-4DB2-BD59-A6C34878D82A}">
                    <a16:rowId xmlns:a16="http://schemas.microsoft.com/office/drawing/2014/main" val="2172888096"/>
                  </a:ext>
                </a:extLst>
              </a:tr>
              <a:tr h="571081">
                <a:tc>
                  <a:txBody>
                    <a:bodyPr/>
                    <a:lstStyle/>
                    <a:p>
                      <a:pPr algn="l">
                        <a:buNone/>
                      </a:pPr>
                      <a:r>
                        <a:rPr lang="en-US" sz="1100" b="1"/>
                        <a:t>Refined LRP for Transformers</a:t>
                      </a:r>
                      <a:endParaRPr lang="en-US" sz="1100"/>
                    </a:p>
                  </a:txBody>
                  <a:tcPr marL="56511" marR="56511" marT="28255" marB="28255" anchor="ctr">
                    <a:lnL>
                      <a:noFill/>
                    </a:lnL>
                    <a:lnR>
                      <a:noFill/>
                    </a:lnR>
                    <a:lnT>
                      <a:noFill/>
                    </a:lnT>
                    <a:lnB>
                      <a:noFill/>
                    </a:lnB>
                    <a:noFill/>
                  </a:tcPr>
                </a:tc>
                <a:tc>
                  <a:txBody>
                    <a:bodyPr/>
                    <a:lstStyle/>
                    <a:p>
                      <a:pPr algn="l">
                        <a:buNone/>
                      </a:pPr>
                      <a:r>
                        <a:rPr lang="en-US" sz="1100"/>
                        <a:t>Adapts LRP rules (ε, γ, αβ) for attention, residual, and normalization layers</a:t>
                      </a:r>
                    </a:p>
                  </a:txBody>
                  <a:tcPr marL="56511" marR="56511" marT="28255" marB="28255" anchor="ctr">
                    <a:lnL>
                      <a:noFill/>
                    </a:lnL>
                    <a:lnR>
                      <a:noFill/>
                    </a:lnR>
                    <a:lnT>
                      <a:noFill/>
                    </a:lnT>
                    <a:lnB>
                      <a:noFill/>
                    </a:lnB>
                    <a:noFill/>
                  </a:tcPr>
                </a:tc>
                <a:tc>
                  <a:txBody>
                    <a:bodyPr/>
                    <a:lstStyle/>
                    <a:p>
                      <a:pPr algn="l">
                        <a:buNone/>
                      </a:pPr>
                      <a:r>
                        <a:rPr lang="en-US" sz="1100" dirty="0"/>
                        <a:t>Voita et al., </a:t>
                      </a:r>
                      <a:r>
                        <a:rPr lang="en-US" sz="1100" i="1" dirty="0"/>
                        <a:t>TMLR 2023</a:t>
                      </a:r>
                      <a:r>
                        <a:rPr lang="en-US" sz="1100" dirty="0"/>
                        <a:t>, “LRP in Transformers: Accounting for Residuals and Attention”</a:t>
                      </a:r>
                    </a:p>
                  </a:txBody>
                  <a:tcPr marL="56511" marR="56511" marT="28255" marB="28255" anchor="ctr">
                    <a:lnL>
                      <a:noFill/>
                    </a:lnL>
                    <a:lnR>
                      <a:noFill/>
                    </a:lnR>
                    <a:lnT>
                      <a:noFill/>
                    </a:lnT>
                    <a:lnB>
                      <a:noFill/>
                    </a:lnB>
                    <a:noFill/>
                  </a:tcPr>
                </a:tc>
                <a:extLst>
                  <a:ext uri="{0D108BD9-81ED-4DB2-BD59-A6C34878D82A}">
                    <a16:rowId xmlns:a16="http://schemas.microsoft.com/office/drawing/2014/main" val="1448876589"/>
                  </a:ext>
                </a:extLst>
              </a:tr>
            </a:tbl>
          </a:graphicData>
        </a:graphic>
      </p:graphicFrame>
      <p:sp>
        <p:nvSpPr>
          <p:cNvPr id="4" name="Slide Number Placeholder 3">
            <a:extLst>
              <a:ext uri="{FF2B5EF4-FFF2-40B4-BE49-F238E27FC236}">
                <a16:creationId xmlns:a16="http://schemas.microsoft.com/office/drawing/2014/main" id="{C578A27D-86DF-D4BD-5B30-FA4BD3EF578E}"/>
              </a:ext>
            </a:extLst>
          </p:cNvPr>
          <p:cNvSpPr>
            <a:spLocks noGrp="1"/>
          </p:cNvSpPr>
          <p:nvPr>
            <p:ph type="sldNum" sz="quarter" idx="12"/>
          </p:nvPr>
        </p:nvSpPr>
        <p:spPr/>
        <p:txBody>
          <a:bodyPr/>
          <a:lstStyle/>
          <a:p>
            <a:fld id="{6D9D89A0-785F-43A1-AC55-89E62F82BAFC}" type="slidenum">
              <a:rPr lang="en-US" smtClean="0"/>
              <a:t>58</a:t>
            </a:fld>
            <a:endParaRPr lang="en-US"/>
          </a:p>
        </p:txBody>
      </p:sp>
    </p:spTree>
    <p:extLst>
      <p:ext uri="{BB962C8B-B14F-4D97-AF65-F5344CB8AC3E}">
        <p14:creationId xmlns:p14="http://schemas.microsoft.com/office/powerpoint/2010/main" val="3000651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105" name="Google Shape;105;p2" descr="A logo with blue lines on a black background&#10;&#10;Description automatically generated"/>
          <p:cNvPicPr preferRelativeResize="0">
            <a:picLocks/>
          </p:cNvPicPr>
          <p:nvPr/>
        </p:nvPicPr>
        <p:blipFill rotWithShape="1">
          <a:blip r:embed="rId3">
            <a:alphaModFix/>
          </a:blip>
          <a:srcRect/>
          <a:stretch/>
        </p:blipFill>
        <p:spPr>
          <a:xfrm>
            <a:off x="3016332" y="-346634"/>
            <a:ext cx="5548193" cy="5706261"/>
          </a:xfrm>
          <a:prstGeom prst="rect">
            <a:avLst/>
          </a:prstGeom>
          <a:noFill/>
          <a:ln>
            <a:noFill/>
          </a:ln>
        </p:spPr>
      </p:pic>
      <p:pic>
        <p:nvPicPr>
          <p:cNvPr id="3" name="Picture 2" descr="A black background with blue text&#10;&#10;Description automatically generated">
            <a:extLst>
              <a:ext uri="{FF2B5EF4-FFF2-40B4-BE49-F238E27FC236}">
                <a16:creationId xmlns:a16="http://schemas.microsoft.com/office/drawing/2014/main" id="{F53E62D1-8781-6B4D-F62B-9CE6C5FD812E}"/>
              </a:ext>
            </a:extLst>
          </p:cNvPr>
          <p:cNvPicPr>
            <a:picLocks noChangeAspect="1"/>
          </p:cNvPicPr>
          <p:nvPr/>
        </p:nvPicPr>
        <p:blipFill>
          <a:blip r:embed="rId4"/>
          <a:stretch>
            <a:fillRect/>
          </a:stretch>
        </p:blipFill>
        <p:spPr>
          <a:xfrm>
            <a:off x="1416403" y="4909337"/>
            <a:ext cx="4042324" cy="900581"/>
          </a:xfrm>
          <a:prstGeom prst="rect">
            <a:avLst/>
          </a:prstGeom>
        </p:spPr>
      </p:pic>
      <p:sp>
        <p:nvSpPr>
          <p:cNvPr id="5" name="TextBox 4">
            <a:extLst>
              <a:ext uri="{FF2B5EF4-FFF2-40B4-BE49-F238E27FC236}">
                <a16:creationId xmlns:a16="http://schemas.microsoft.com/office/drawing/2014/main" id="{251B4003-6B4A-9D49-0F69-5E26791F6AD5}"/>
              </a:ext>
            </a:extLst>
          </p:cNvPr>
          <p:cNvSpPr txBox="1"/>
          <p:nvPr/>
        </p:nvSpPr>
        <p:spPr>
          <a:xfrm>
            <a:off x="5609115" y="4640367"/>
            <a:ext cx="5292433" cy="1384995"/>
          </a:xfrm>
          <a:prstGeom prst="rect">
            <a:avLst/>
          </a:prstGeom>
          <a:noFill/>
        </p:spPr>
        <p:txBody>
          <a:bodyPr wrap="square">
            <a:spAutoFit/>
          </a:bodyPr>
          <a:lstStyle/>
          <a:p>
            <a:r>
              <a:rPr lang="en-US" sz="1400" dirty="0">
                <a:effectLst/>
                <a:latin typeface="Century Gothic" panose="020B0502020202020204" pitchFamily="34" charset="0"/>
                <a:ea typeface="Calibri" panose="020F0502020204030204" pitchFamily="34" charset="0"/>
              </a:rPr>
              <a:t>Funded by the European Union. Views and opinions expressed are however those of the author(s) only and do not necessarily reflect those of the European Union or </a:t>
            </a:r>
            <a:r>
              <a:rPr lang="fr-FR" sz="1400" dirty="0">
                <a:effectLst/>
                <a:latin typeface="Century Gothic" panose="020B0502020202020204" pitchFamily="34" charset="0"/>
                <a:ea typeface="Calibri" panose="020F0502020204030204" pitchFamily="34" charset="0"/>
              </a:rPr>
              <a:t>Horizon Europe: Marie </a:t>
            </a:r>
            <a:r>
              <a:rPr lang="fr-FR" sz="1400" dirty="0" err="1">
                <a:effectLst/>
                <a:latin typeface="Century Gothic" panose="020B0502020202020204" pitchFamily="34" charset="0"/>
                <a:ea typeface="Calibri" panose="020F0502020204030204" pitchFamily="34" charset="0"/>
              </a:rPr>
              <a:t>Skłodowska</a:t>
            </a:r>
            <a:r>
              <a:rPr lang="fr-FR" sz="1400" dirty="0">
                <a:effectLst/>
                <a:latin typeface="Century Gothic" panose="020B0502020202020204" pitchFamily="34" charset="0"/>
                <a:ea typeface="Calibri" panose="020F0502020204030204" pitchFamily="34" charset="0"/>
              </a:rPr>
              <a:t>-Curie Actions</a:t>
            </a:r>
            <a:r>
              <a:rPr lang="en-US" sz="1400" dirty="0">
                <a:effectLst/>
                <a:latin typeface="Century Gothic" panose="020B0502020202020204" pitchFamily="34" charset="0"/>
                <a:ea typeface="Calibri" panose="020F0502020204030204" pitchFamily="34" charset="0"/>
              </a:rPr>
              <a:t>. Neither the European Union nor the granting authority can be held responsible for them.</a:t>
            </a:r>
            <a:endParaRPr lang="en-GB" sz="1400" dirty="0">
              <a:effectLst/>
              <a:latin typeface="Century Gothic" panose="020B050202020202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7CE7FC8B-7331-F15A-74A9-EDF456FF91C1}"/>
              </a:ext>
            </a:extLst>
          </p:cNvPr>
          <p:cNvSpPr txBox="1"/>
          <p:nvPr/>
        </p:nvSpPr>
        <p:spPr>
          <a:xfrm>
            <a:off x="884995" y="6178743"/>
            <a:ext cx="10422009" cy="523220"/>
          </a:xfrm>
          <a:prstGeom prst="rect">
            <a:avLst/>
          </a:prstGeom>
          <a:noFill/>
        </p:spPr>
        <p:txBody>
          <a:bodyPr wrap="square">
            <a:spAutoFit/>
          </a:bodyPr>
          <a:lstStyle/>
          <a:p>
            <a:pPr algn="ctr"/>
            <a:r>
              <a:rPr lang="en-GB" sz="1400" i="1" dirty="0">
                <a:effectLst/>
                <a:latin typeface="Century Gothic" panose="020B0502020202020204" pitchFamily="34" charset="0"/>
                <a:ea typeface="Calibri" panose="020F0502020204030204" pitchFamily="34" charset="0"/>
              </a:rPr>
              <a:t>This project has received funding from the European Union’s Horizon Europe research and innovation programme under the Marie </a:t>
            </a:r>
            <a:r>
              <a:rPr lang="en-GB" sz="1400" i="1" dirty="0" err="1">
                <a:effectLst/>
                <a:latin typeface="Century Gothic" panose="020B0502020202020204" pitchFamily="34" charset="0"/>
                <a:ea typeface="Calibri" panose="020F0502020204030204" pitchFamily="34" charset="0"/>
              </a:rPr>
              <a:t>Skłodowska</a:t>
            </a:r>
            <a:r>
              <a:rPr lang="en-GB" sz="1400" i="1" dirty="0">
                <a:effectLst/>
                <a:latin typeface="Century Gothic" panose="020B0502020202020204" pitchFamily="34" charset="0"/>
                <a:ea typeface="Calibri" panose="020F0502020204030204" pitchFamily="34" charset="0"/>
              </a:rPr>
              <a:t>-Curie grant agreement No. 101119635</a:t>
            </a:r>
            <a:endParaRPr lang="en-GB" sz="1400" dirty="0">
              <a:latin typeface="Century Gothic" panose="020B0502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B71BD-3873-C67B-7509-F10566E32D7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Learned Features</a:t>
            </a:r>
          </a:p>
        </p:txBody>
      </p:sp>
      <p:pic>
        <p:nvPicPr>
          <p:cNvPr id="1026" name="Picture 2" descr="A collage of different colors of flowers&#10;&#10;AI-generated content may be incorrect.">
            <a:extLst>
              <a:ext uri="{FF2B5EF4-FFF2-40B4-BE49-F238E27FC236}">
                <a16:creationId xmlns:a16="http://schemas.microsoft.com/office/drawing/2014/main" id="{29FACE76-9845-A7B4-4DCE-F19FA923B6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2592452"/>
            <a:ext cx="10515600" cy="2817684"/>
          </a:xfr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08CE799C-0123-E60D-A9F7-D5C1149C8BCB}"/>
              </a:ext>
            </a:extLst>
          </p:cNvPr>
          <p:cNvSpPr>
            <a:spLocks noChangeArrowheads="1"/>
          </p:cNvSpPr>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200" i="0" u="none" strike="noStrike" cap="none" normalizeH="0" baseline="0" dirty="0">
                <a:ln>
                  <a:noFill/>
                </a:ln>
                <a:effectLst/>
              </a:rPr>
              <a:t>First layers: edges &amp; colors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200" i="0" u="none" strike="noStrike" cap="none" normalizeH="0" baseline="0" dirty="0">
                <a:ln>
                  <a:noFill/>
                </a:ln>
                <a:effectLst/>
              </a:rPr>
              <a:t>Middle layers: textures &amp; shapes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200" i="0" u="none" strike="noStrike" cap="none" normalizeH="0" baseline="0" dirty="0">
                <a:ln>
                  <a:noFill/>
                </a:ln>
                <a:effectLst/>
              </a:rPr>
              <a:t>Dee</a:t>
            </a:r>
            <a:r>
              <a:rPr lang="en-US" altLang="en-US" sz="2200" dirty="0"/>
              <a:t>p</a:t>
            </a:r>
            <a:r>
              <a:rPr kumimoji="0" lang="en-US" altLang="en-US" sz="2200" i="0" u="none" strike="noStrike" cap="none" normalizeH="0" baseline="0" dirty="0">
                <a:ln>
                  <a:noFill/>
                </a:ln>
                <a:effectLst/>
              </a:rPr>
              <a:t> layers: object parts &amp; concepts</a:t>
            </a:r>
          </a:p>
        </p:txBody>
      </p:sp>
    </p:spTree>
    <p:extLst>
      <p:ext uri="{BB962C8B-B14F-4D97-AF65-F5344CB8AC3E}">
        <p14:creationId xmlns:p14="http://schemas.microsoft.com/office/powerpoint/2010/main" val="2610934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9F997-446E-5459-81E1-FC0867AFAD5A}"/>
              </a:ext>
            </a:extLst>
          </p:cNvPr>
          <p:cNvSpPr>
            <a:spLocks noGrp="1"/>
          </p:cNvSpPr>
          <p:nvPr>
            <p:ph type="title"/>
          </p:nvPr>
        </p:nvSpPr>
        <p:spPr>
          <a:xfrm>
            <a:off x="838200" y="365125"/>
            <a:ext cx="10515600" cy="1325563"/>
          </a:xfrm>
        </p:spPr>
        <p:txBody>
          <a:bodyPr anchor="ctr">
            <a:normAutofit/>
          </a:bodyPr>
          <a:lstStyle/>
          <a:p>
            <a:r>
              <a:rPr lang="en-US"/>
              <a:t>Feature Visualization</a:t>
            </a:r>
          </a:p>
        </p:txBody>
      </p:sp>
      <p:pic>
        <p:nvPicPr>
          <p:cNvPr id="2050" name="Picture 2" descr="Feature visualization can be done for different units. A) Convolution neuron, B) Convolution channel, C) Convolution layer, D) Neuron, E) Hidden layer, F) Class probability neuron (or corresponding pre-softmax neuron)">
            <a:extLst>
              <a:ext uri="{FF2B5EF4-FFF2-40B4-BE49-F238E27FC236}">
                <a16:creationId xmlns:a16="http://schemas.microsoft.com/office/drawing/2014/main" id="{4FD9FA81-8325-6BB5-E126-A6A3FEEADF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271935"/>
            <a:ext cx="5181600" cy="3458718"/>
          </a:xfrm>
          <a:prstGeom prst="rect">
            <a:avLst/>
          </a:prstGeom>
          <a:solidFill>
            <a:srgbClr val="FFFFFF"/>
          </a:solidFill>
        </p:spPr>
      </p:pic>
      <p:sp>
        <p:nvSpPr>
          <p:cNvPr id="3" name="Content Placeholder 2">
            <a:extLst>
              <a:ext uri="{FF2B5EF4-FFF2-40B4-BE49-F238E27FC236}">
                <a16:creationId xmlns:a16="http://schemas.microsoft.com/office/drawing/2014/main" id="{4ACC5C56-F64E-1D2F-7CB1-7B5A371025E4}"/>
              </a:ext>
            </a:extLst>
          </p:cNvPr>
          <p:cNvSpPr>
            <a:spLocks noGrp="1"/>
          </p:cNvSpPr>
          <p:nvPr>
            <p:ph sz="half" idx="2"/>
          </p:nvPr>
        </p:nvSpPr>
        <p:spPr>
          <a:xfrm>
            <a:off x="6172200" y="1825625"/>
            <a:ext cx="5181600" cy="4351338"/>
          </a:xfrm>
        </p:spPr>
        <p:txBody>
          <a:bodyPr>
            <a:normAutofit/>
          </a:bodyPr>
          <a:lstStyle/>
          <a:p>
            <a:r>
              <a:rPr lang="en-US" dirty="0"/>
              <a:t>Feature visualization reveals learned features by finding the input that maximally activates a specific neural network “unit”.</a:t>
            </a:r>
          </a:p>
          <a:p>
            <a:r>
              <a:rPr lang="en-US" dirty="0"/>
              <a:t>“Unit”</a:t>
            </a:r>
          </a:p>
          <a:p>
            <a:pPr lvl="1"/>
            <a:r>
              <a:rPr lang="en-US" dirty="0"/>
              <a:t>Convolution neuron, </a:t>
            </a:r>
          </a:p>
          <a:p>
            <a:pPr lvl="1"/>
            <a:r>
              <a:rPr lang="en-US" dirty="0"/>
              <a:t>Convolution channel, Convolution layer, Neuron, </a:t>
            </a:r>
          </a:p>
          <a:p>
            <a:pPr lvl="1"/>
            <a:r>
              <a:rPr lang="en-US" dirty="0"/>
              <a:t>Hidden layer, </a:t>
            </a:r>
          </a:p>
          <a:p>
            <a:pPr lvl="1"/>
            <a:r>
              <a:rPr lang="en-US" dirty="0"/>
              <a:t>Class probability neuron (or corresponding pre-</a:t>
            </a:r>
            <a:r>
              <a:rPr lang="en-US" dirty="0" err="1"/>
              <a:t>softmax</a:t>
            </a:r>
            <a:r>
              <a:rPr lang="en-US" dirty="0"/>
              <a:t> neuron)</a:t>
            </a:r>
            <a:endParaRPr lang="en-GB" dirty="0"/>
          </a:p>
        </p:txBody>
      </p:sp>
      <p:sp>
        <p:nvSpPr>
          <p:cNvPr id="2054" name="Slide Number Placeholder 4">
            <a:extLst>
              <a:ext uri="{FF2B5EF4-FFF2-40B4-BE49-F238E27FC236}">
                <a16:creationId xmlns:a16="http://schemas.microsoft.com/office/drawing/2014/main" id="{F8BE95D0-84CE-382C-A0AE-0DCF149BCB5F}"/>
              </a:ext>
            </a:extLst>
          </p:cNvPr>
          <p:cNvSpPr>
            <a:spLocks noGrp="1"/>
          </p:cNvSpPr>
          <p:nvPr>
            <p:ph type="sldNum" sz="quarter" idx="12"/>
          </p:nvPr>
        </p:nvSpPr>
        <p:spPr>
          <a:xfrm>
            <a:off x="8204504" y="6364363"/>
            <a:ext cx="2743200" cy="365125"/>
          </a:xfrm>
        </p:spPr>
        <p:txBody>
          <a:bodyPr/>
          <a:lstStyle/>
          <a:p>
            <a:pPr>
              <a:spcAft>
                <a:spcPts val="600"/>
              </a:spcAft>
            </a:pPr>
            <a:fld id="{6D9D89A0-785F-43A1-AC55-89E62F82BAFC}" type="slidenum">
              <a:rPr lang="en-US" smtClean="0"/>
              <a:pPr>
                <a:spcAft>
                  <a:spcPts val="600"/>
                </a:spcAft>
              </a:pPr>
              <a:t>7</a:t>
            </a:fld>
            <a:endParaRPr lang="en-US"/>
          </a:p>
        </p:txBody>
      </p:sp>
    </p:spTree>
    <p:extLst>
      <p:ext uri="{BB962C8B-B14F-4D97-AF65-F5344CB8AC3E}">
        <p14:creationId xmlns:p14="http://schemas.microsoft.com/office/powerpoint/2010/main" val="205970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C91FE-DFB2-1993-1CA4-E94C8DAF3C6B}"/>
              </a:ext>
            </a:extLst>
          </p:cNvPr>
          <p:cNvSpPr>
            <a:spLocks noGrp="1"/>
          </p:cNvSpPr>
          <p:nvPr>
            <p:ph type="title"/>
          </p:nvPr>
        </p:nvSpPr>
        <p:spPr>
          <a:xfrm>
            <a:off x="838200" y="365125"/>
            <a:ext cx="10515600" cy="1325563"/>
          </a:xfrm>
        </p:spPr>
        <p:txBody>
          <a:bodyPr anchor="ctr">
            <a:normAutofit/>
          </a:bodyPr>
          <a:lstStyle/>
          <a:p>
            <a:r>
              <a:rPr lang="en-GB" dirty="0"/>
              <a:t>Feature Visualization Methods</a:t>
            </a:r>
            <a:endParaRPr lang="en-US" dirty="0"/>
          </a:p>
        </p:txBody>
      </p:sp>
      <p:sp>
        <p:nvSpPr>
          <p:cNvPr id="4" name="Rectangle 1">
            <a:extLst>
              <a:ext uri="{FF2B5EF4-FFF2-40B4-BE49-F238E27FC236}">
                <a16:creationId xmlns:a16="http://schemas.microsoft.com/office/drawing/2014/main" id="{4D4D3852-2317-6863-9572-B796393BEB35}"/>
              </a:ext>
            </a:extLst>
          </p:cNvPr>
          <p:cNvSpPr>
            <a:spLocks noGrp="1" noChangeArrowheads="1"/>
          </p:cNvSpPr>
          <p:nvPr>
            <p:ph idx="1"/>
          </p:nvPr>
        </p:nvSpPr>
        <p:spPr bwMode="auto">
          <a:xfrm>
            <a:off x="838200" y="1825625"/>
            <a:ext cx="10515600" cy="43513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r>
              <a:rPr lang="en-US" altLang="en-US"/>
              <a:t>Optimization-based (DeepDream, activation maximization) → ideal inputs</a:t>
            </a:r>
          </a:p>
          <a:p>
            <a:r>
              <a:rPr lang="en-US" altLang="en-US"/>
              <a:t>Activation maps (CAM, Grad-CAM) → where the network looks</a:t>
            </a:r>
          </a:p>
          <a:p>
            <a:pPr lvl="0"/>
            <a:r>
              <a:rPr lang="en-US" altLang="en-US"/>
              <a:t>Filter visualization → see what filters learn</a:t>
            </a:r>
            <a:endParaRPr lang="en-US" altLang="en-US" dirty="0"/>
          </a:p>
        </p:txBody>
      </p:sp>
      <p:pic>
        <p:nvPicPr>
          <p:cNvPr id="6" name="Picture 5" descr="A colorful squares with text&#10;&#10;AI-generated content may be incorrect.">
            <a:extLst>
              <a:ext uri="{FF2B5EF4-FFF2-40B4-BE49-F238E27FC236}">
                <a16:creationId xmlns:a16="http://schemas.microsoft.com/office/drawing/2014/main" id="{BE5AD7E4-7E51-F197-FF78-F5CE617C675A}"/>
              </a:ext>
            </a:extLst>
          </p:cNvPr>
          <p:cNvPicPr>
            <a:picLocks noChangeAspect="1"/>
          </p:cNvPicPr>
          <p:nvPr/>
        </p:nvPicPr>
        <p:blipFill>
          <a:blip r:embed="rId2"/>
          <a:stretch>
            <a:fillRect/>
          </a:stretch>
        </p:blipFill>
        <p:spPr>
          <a:xfrm>
            <a:off x="630936" y="2291737"/>
            <a:ext cx="10917936" cy="3957749"/>
          </a:xfrm>
          <a:prstGeom prst="rect">
            <a:avLst/>
          </a:prstGeom>
        </p:spPr>
      </p:pic>
    </p:spTree>
    <p:extLst>
      <p:ext uri="{BB962C8B-B14F-4D97-AF65-F5344CB8AC3E}">
        <p14:creationId xmlns:p14="http://schemas.microsoft.com/office/powerpoint/2010/main" val="3485033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F375-8186-0E63-0DD1-ACC4D873CB94}"/>
              </a:ext>
            </a:extLst>
          </p:cNvPr>
          <p:cNvSpPr>
            <a:spLocks noGrp="1"/>
          </p:cNvSpPr>
          <p:nvPr>
            <p:ph type="title"/>
          </p:nvPr>
        </p:nvSpPr>
        <p:spPr>
          <a:xfrm>
            <a:off x="838200" y="365125"/>
            <a:ext cx="10515600" cy="1325563"/>
          </a:xfrm>
        </p:spPr>
        <p:txBody>
          <a:bodyPr>
            <a:normAutofit/>
          </a:bodyPr>
          <a:lstStyle/>
          <a:p>
            <a:r>
              <a:rPr lang="en-US" altLang="en-US" dirty="0"/>
              <a:t>Optimization-based</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A3ED2D-05A8-A7E4-1EEC-D67AFDC603F5}"/>
                  </a:ext>
                </a:extLst>
              </p:cNvPr>
              <p:cNvSpPr>
                <a:spLocks noGrp="1"/>
              </p:cNvSpPr>
              <p:nvPr>
                <p:ph idx="1"/>
              </p:nvPr>
            </p:nvSpPr>
            <p:spPr>
              <a:xfrm>
                <a:off x="838200" y="1825625"/>
                <a:ext cx="10515600" cy="4351338"/>
              </a:xfrm>
            </p:spPr>
            <p:txBody>
              <a:bodyPr>
                <a:normAutofit/>
              </a:bodyPr>
              <a:lstStyle/>
              <a:p>
                <a:r>
                  <a:rPr lang="en-US" dirty="0"/>
                  <a:t>Give a new image that maximizes the (mean) activation of a unit</a:t>
                </a:r>
                <a:endParaRPr lang="en-GB" dirty="0"/>
              </a:p>
              <a:p>
                <a:r>
                  <a:rPr lang="en-GB" dirty="0"/>
                  <a:t>Individual Neurons: Offer the most detailed insights but impractical </a:t>
                </a:r>
                <a:r>
                  <a:rPr lang="en-GB"/>
                  <a:t>to analyze.</a:t>
                </a:r>
                <a:endParaRPr lang="en-GB" dirty="0"/>
              </a:p>
              <a:p>
                <a:pPr/>
                <a14:m>
                  <m:oMath xmlns:m="http://schemas.openxmlformats.org/officeDocument/2006/math">
                    <m:r>
                      <a:rPr lang="en-US">
                        <a:latin typeface="Cambria Math" panose="02040503050406030204" pitchFamily="18" charset="0"/>
                      </a:rPr>
                      <m:t>𝑖𝑚</m:t>
                    </m:r>
                    <m:sSup>
                      <m:sSupPr>
                        <m:ctrlPr>
                          <a:rPr lang="en-US" i="1">
                            <a:latin typeface="Cambria Math" panose="02040503050406030204" pitchFamily="18" charset="0"/>
                          </a:rPr>
                        </m:ctrlPr>
                      </m:sSupPr>
                      <m:e>
                        <m:r>
                          <a:rPr lang="en-US">
                            <a:latin typeface="Cambria Math" panose="02040503050406030204" pitchFamily="18" charset="0"/>
                          </a:rPr>
                          <m:t>𝑔</m:t>
                        </m:r>
                      </m:e>
                      <m:sup>
                        <m:r>
                          <a:rPr lang="en-US">
                            <a:latin typeface="Cambria Math" panose="02040503050406030204" pitchFamily="18" charset="0"/>
                          </a:rPr>
                          <m:t>∗</m:t>
                        </m:r>
                      </m:sup>
                    </m:sSup>
                    <m:r>
                      <a:rPr lang="en-US">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a:latin typeface="Cambria Math" panose="02040503050406030204" pitchFamily="18" charset="0"/>
                                  </a:rPr>
                                  <m:t>𝑖𝑚𝑔</m:t>
                                </m:r>
                              </m:lim>
                            </m:limLow>
                          </m:fName>
                          <m:e>
                            <m:sSub>
                              <m:sSubPr>
                                <m:ctrlPr>
                                  <a:rPr lang="en-US" i="1">
                                    <a:latin typeface="Cambria Math" panose="02040503050406030204" pitchFamily="18" charset="0"/>
                                  </a:rPr>
                                </m:ctrlPr>
                              </m:sSubPr>
                              <m:e>
                                <m:r>
                                  <a:rPr lang="en-US">
                                    <a:latin typeface="Cambria Math" panose="02040503050406030204" pitchFamily="18" charset="0"/>
                                  </a:rPr>
                                  <m:t>h</m:t>
                                </m:r>
                              </m:e>
                              <m:sub>
                                <m:r>
                                  <a:rPr lang="en-US">
                                    <a:latin typeface="Cambria Math" panose="02040503050406030204" pitchFamily="18" charset="0"/>
                                  </a:rPr>
                                  <m:t>𝑛</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𝑦</m:t>
                                </m:r>
                                <m:r>
                                  <a:rPr lang="en-US">
                                    <a:latin typeface="Cambria Math" panose="02040503050406030204" pitchFamily="18" charset="0"/>
                                  </a:rPr>
                                  <m:t>,</m:t>
                                </m:r>
                                <m:r>
                                  <a:rPr lang="en-US">
                                    <a:latin typeface="Cambria Math" panose="02040503050406030204" pitchFamily="18" charset="0"/>
                                  </a:rPr>
                                  <m:t>𝑧</m:t>
                                </m:r>
                              </m:sub>
                            </m:sSub>
                            <m:d>
                              <m:dPr>
                                <m:ctrlPr>
                                  <a:rPr lang="en-US" i="1">
                                    <a:latin typeface="Cambria Math" panose="02040503050406030204" pitchFamily="18" charset="0"/>
                                  </a:rPr>
                                </m:ctrlPr>
                              </m:dPr>
                              <m:e>
                                <m:r>
                                  <a:rPr lang="en-US">
                                    <a:latin typeface="Cambria Math" panose="02040503050406030204" pitchFamily="18" charset="0"/>
                                  </a:rPr>
                                  <m:t>𝑖𝑚𝑔</m:t>
                                </m:r>
                              </m:e>
                            </m:d>
                          </m:e>
                        </m:func>
                      </m:e>
                    </m:func>
                  </m:oMath>
                </a14:m>
                <a:endParaRPr lang="en-US" dirty="0"/>
              </a:p>
              <a:p>
                <a:r>
                  <a:rPr lang="en-GB" dirty="0"/>
                  <a:t>Channels (Feature Maps): Useful for feature visualization. Good balance between useability and computation efforts</a:t>
                </a:r>
              </a:p>
              <a:p>
                <a:pPr/>
                <a14:m>
                  <m:oMath xmlns:m="http://schemas.openxmlformats.org/officeDocument/2006/math">
                    <m:r>
                      <a:rPr lang="en-US">
                        <a:latin typeface="Cambria Math" panose="02040503050406030204" pitchFamily="18" charset="0"/>
                      </a:rPr>
                      <m:t>𝑖𝑚</m:t>
                    </m:r>
                    <m:sSup>
                      <m:sSupPr>
                        <m:ctrlPr>
                          <a:rPr lang="en-US" i="1">
                            <a:latin typeface="Cambria Math" panose="02040503050406030204" pitchFamily="18" charset="0"/>
                          </a:rPr>
                        </m:ctrlPr>
                      </m:sSupPr>
                      <m:e>
                        <m:r>
                          <a:rPr lang="en-US">
                            <a:latin typeface="Cambria Math" panose="02040503050406030204" pitchFamily="18" charset="0"/>
                          </a:rPr>
                          <m:t>𝑔</m:t>
                        </m:r>
                      </m:e>
                      <m:sup>
                        <m:r>
                          <a:rPr lang="en-US">
                            <a:latin typeface="Cambria Math" panose="02040503050406030204" pitchFamily="18" charset="0"/>
                          </a:rPr>
                          <m:t>∗</m:t>
                        </m:r>
                      </m:sup>
                    </m:sSup>
                    <m:r>
                      <a:rPr lang="en-US">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a:latin typeface="Cambria Math" panose="02040503050406030204" pitchFamily="18" charset="0"/>
                                  </a:rPr>
                                  <m:t>𝑖𝑚𝑔</m:t>
                                </m:r>
                              </m:lim>
                            </m:limLow>
                          </m:fName>
                          <m:e>
                            <m:nary>
                              <m:naryPr>
                                <m:chr m:val="∑"/>
                                <m:supHide m:val="on"/>
                                <m:ctrlPr>
                                  <a:rPr lang="en-US" i="1">
                                    <a:latin typeface="Cambria Math" panose="02040503050406030204" pitchFamily="18" charset="0"/>
                                  </a:rPr>
                                </m:ctrlPr>
                              </m:naryPr>
                              <m:sub>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𝑦</m:t>
                                </m:r>
                              </m:sub>
                              <m:sup/>
                              <m:e>
                                <m:sSub>
                                  <m:sSubPr>
                                    <m:ctrlPr>
                                      <a:rPr lang="en-US" i="1">
                                        <a:latin typeface="Cambria Math" panose="02040503050406030204" pitchFamily="18" charset="0"/>
                                      </a:rPr>
                                    </m:ctrlPr>
                                  </m:sSubPr>
                                  <m:e>
                                    <m:r>
                                      <a:rPr lang="en-US">
                                        <a:latin typeface="Cambria Math" panose="02040503050406030204" pitchFamily="18" charset="0"/>
                                      </a:rPr>
                                      <m:t>h</m:t>
                                    </m:r>
                                  </m:e>
                                  <m:sub>
                                    <m:r>
                                      <a:rPr lang="en-US">
                                        <a:latin typeface="Cambria Math" panose="02040503050406030204" pitchFamily="18" charset="0"/>
                                      </a:rPr>
                                      <m:t>𝑛</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𝑦</m:t>
                                    </m:r>
                                    <m:r>
                                      <a:rPr lang="en-US">
                                        <a:latin typeface="Cambria Math" panose="02040503050406030204" pitchFamily="18" charset="0"/>
                                      </a:rPr>
                                      <m:t>,</m:t>
                                    </m:r>
                                    <m:r>
                                      <a:rPr lang="en-US">
                                        <a:latin typeface="Cambria Math" panose="02040503050406030204" pitchFamily="18" charset="0"/>
                                      </a:rPr>
                                      <m:t>𝑧</m:t>
                                    </m:r>
                                  </m:sub>
                                </m:sSub>
                                <m:d>
                                  <m:dPr>
                                    <m:ctrlPr>
                                      <a:rPr lang="en-US" i="1">
                                        <a:latin typeface="Cambria Math" panose="02040503050406030204" pitchFamily="18" charset="0"/>
                                      </a:rPr>
                                    </m:ctrlPr>
                                  </m:dPr>
                                  <m:e>
                                    <m:r>
                                      <a:rPr lang="en-US">
                                        <a:latin typeface="Cambria Math" panose="02040503050406030204" pitchFamily="18" charset="0"/>
                                      </a:rPr>
                                      <m:t>𝑖𝑚𝑔</m:t>
                                    </m:r>
                                  </m:e>
                                </m:d>
                              </m:e>
                            </m:nary>
                          </m:e>
                        </m:func>
                      </m:e>
                    </m:func>
                  </m:oMath>
                </a14:m>
                <a:endParaRPr lang="en-GB" dirty="0"/>
              </a:p>
              <a:p>
                <a:pPr lvl="1"/>
                <a:r>
                  <a:rPr lang="en-GB" dirty="0"/>
                  <a:t>Alternatively: Use weighted sum		</a:t>
                </a:r>
              </a:p>
              <a:p>
                <a:r>
                  <a:rPr lang="en-GB" dirty="0"/>
                  <a:t>Entire Layers: Used in applications like </a:t>
                </a:r>
                <a:r>
                  <a:rPr lang="en-GB"/>
                  <a:t>Google’s DeepDream, </a:t>
                </a:r>
                <a:r>
                  <a:rPr lang="en-GB" dirty="0"/>
                  <a:t>enhancing the input image with layer-specific features for a dream-like effect.</a:t>
                </a:r>
              </a:p>
            </p:txBody>
          </p:sp>
        </mc:Choice>
        <mc:Fallback>
          <p:sp>
            <p:nvSpPr>
              <p:cNvPr id="3" name="Content Placeholder 2">
                <a:extLst>
                  <a:ext uri="{FF2B5EF4-FFF2-40B4-BE49-F238E27FC236}">
                    <a16:creationId xmlns:a16="http://schemas.microsoft.com/office/drawing/2014/main" id="{9CA3ED2D-05A8-A7E4-1EEC-D67AFDC603F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483" t="-1453"/>
                </a:stretch>
              </a:blipFill>
            </p:spPr>
            <p:txBody>
              <a:bodyPr/>
              <a:lstStyle/>
              <a:p>
                <a:r>
                  <a:rPr lang="en-GB">
                    <a:noFill/>
                  </a:rPr>
                  <a:t> </a:t>
                </a:r>
              </a:p>
            </p:txBody>
          </p:sp>
        </mc:Fallback>
      </mc:AlternateContent>
    </p:spTree>
    <p:extLst>
      <p:ext uri="{BB962C8B-B14F-4D97-AF65-F5344CB8AC3E}">
        <p14:creationId xmlns:p14="http://schemas.microsoft.com/office/powerpoint/2010/main" val="3160948973"/>
      </p:ext>
    </p:extLst>
  </p:cSld>
  <p:clrMapOvr>
    <a:masterClrMapping/>
  </p:clrMapOvr>
</p:sld>
</file>

<file path=ppt/theme/theme1.xml><?xml version="1.0" encoding="utf-8"?>
<a:theme xmlns:a="http://schemas.openxmlformats.org/drawingml/2006/main" name="Office Theme">
  <a:themeElements>
    <a:clrScheme name="Custom 3">
      <a:dk1>
        <a:srgbClr val="1F3864"/>
      </a:dk1>
      <a:lt1>
        <a:sysClr val="window" lastClr="FFFFFF"/>
      </a:lt1>
      <a:dk2>
        <a:srgbClr val="1F3864"/>
      </a:dk2>
      <a:lt2>
        <a:srgbClr val="E7E6E6"/>
      </a:lt2>
      <a:accent1>
        <a:srgbClr val="1F3864"/>
      </a:accent1>
      <a:accent2>
        <a:srgbClr val="0F1C32"/>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da42cc8-f0d0-4991-b639-24e8775bceb4" xsi:nil="true"/>
    <lcf76f155ced4ddcb4097134ff3c332f xmlns="54a14532-b6d3-4880-9593-c6132e4a7a1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24E5BAF0C258094087703A956AD77686" ma:contentTypeVersion="13" ma:contentTypeDescription="Ein neues Dokument erstellen." ma:contentTypeScope="" ma:versionID="9ba0e39f15356499a100eee977a379e1">
  <xsd:schema xmlns:xsd="http://www.w3.org/2001/XMLSchema" xmlns:xs="http://www.w3.org/2001/XMLSchema" xmlns:p="http://schemas.microsoft.com/office/2006/metadata/properties" xmlns:ns2="54a14532-b6d3-4880-9593-c6132e4a7a18" xmlns:ns3="cda42cc8-f0d0-4991-b639-24e8775bceb4" targetNamespace="http://schemas.microsoft.com/office/2006/metadata/properties" ma:root="true" ma:fieldsID="f00492d780de88f188421b22f6898e98" ns2:_="" ns3:_="">
    <xsd:import namespace="54a14532-b6d3-4880-9593-c6132e4a7a18"/>
    <xsd:import namespace="cda42cc8-f0d0-4991-b639-24e8775bceb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a14532-b6d3-4880-9593-c6132e4a7a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5762c749-3c58-4e44-b2b3-1d952cc78e7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da42cc8-f0d0-4991-b639-24e8775bceb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19837e6-823c-46a9-8671-d848a9ca3a06}" ma:internalName="TaxCatchAll" ma:showField="CatchAllData" ma:web="cda42cc8-f0d0-4991-b639-24e8775bce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153944-9D9C-44B2-8E41-64F1CB8A149A}">
  <ds:schemaRefs>
    <ds:schemaRef ds:uri="cda42cc8-f0d0-4991-b639-24e8775bceb4"/>
    <ds:schemaRef ds:uri="http://purl.org/dc/dcmitype/"/>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http://www.w3.org/XML/1998/namespace"/>
    <ds:schemaRef ds:uri="54a14532-b6d3-4880-9593-c6132e4a7a1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CD4BDD6-A04F-4FCE-A59A-1FDE2B229652}">
  <ds:schemaRefs>
    <ds:schemaRef ds:uri="http://schemas.microsoft.com/sharepoint/v3/contenttype/forms"/>
  </ds:schemaRefs>
</ds:datastoreItem>
</file>

<file path=customXml/itemProps3.xml><?xml version="1.0" encoding="utf-8"?>
<ds:datastoreItem xmlns:ds="http://schemas.openxmlformats.org/officeDocument/2006/customXml" ds:itemID="{41082D6D-4D68-4786-A21D-19C1455D66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a14532-b6d3-4880-9593-c6132e4a7a18"/>
    <ds:schemaRef ds:uri="cda42cc8-f0d0-4991-b639-24e8775bc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28657</TotalTime>
  <Words>5198</Words>
  <Application>Microsoft Macintosh PowerPoint</Application>
  <PresentationFormat>Widescreen</PresentationFormat>
  <Paragraphs>498</Paragraphs>
  <Slides>59</Slides>
  <Notes>16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Cambria Math</vt:lpstr>
      <vt:lpstr>Century Gothic</vt:lpstr>
      <vt:lpstr>Helvetica Neue</vt:lpstr>
      <vt:lpstr>Söhne</vt:lpstr>
      <vt:lpstr>Office Theme</vt:lpstr>
      <vt:lpstr>PowerPoint Presentation</vt:lpstr>
      <vt:lpstr>Deep Learning xAI </vt:lpstr>
      <vt:lpstr>Deep Learning</vt:lpstr>
      <vt:lpstr>XAI for Deep Learning</vt:lpstr>
      <vt:lpstr>XAI for Deep Learning</vt:lpstr>
      <vt:lpstr>Learned Features</vt:lpstr>
      <vt:lpstr>Feature Visualization</vt:lpstr>
      <vt:lpstr>Feature Visualization Methods</vt:lpstr>
      <vt:lpstr>Optimization-based</vt:lpstr>
      <vt:lpstr>Optimization based</vt:lpstr>
      <vt:lpstr>Optimization based</vt:lpstr>
      <vt:lpstr>Feature Visualization</vt:lpstr>
      <vt:lpstr>Feature Visualization</vt:lpstr>
      <vt:lpstr>Network Dissection</vt:lpstr>
      <vt:lpstr>Network Dissection</vt:lpstr>
      <vt:lpstr>Network Dissection</vt:lpstr>
      <vt:lpstr>Network Dissection</vt:lpstr>
      <vt:lpstr>Network Dissection</vt:lpstr>
      <vt:lpstr>Feature Visualization and Network Dissection</vt:lpstr>
      <vt:lpstr>Feature Attribution</vt:lpstr>
      <vt:lpstr>Pixel Attribution</vt:lpstr>
      <vt:lpstr>Pixel Attribution</vt:lpstr>
      <vt:lpstr>Vanilla Gradient (Saliency Maps)</vt:lpstr>
      <vt:lpstr>Vanilla Gradient (Saliency Maps)</vt:lpstr>
      <vt:lpstr>Class Activation Map (CAM)</vt:lpstr>
      <vt:lpstr>CAM: How it Works?</vt:lpstr>
      <vt:lpstr>CAM: How it Works?</vt:lpstr>
      <vt:lpstr>CAM: Simple Example</vt:lpstr>
      <vt:lpstr>Class Activation Map (CAM)</vt:lpstr>
      <vt:lpstr>Gradient Class Activation Map (Grad-CAM)</vt:lpstr>
      <vt:lpstr>Grad-CAM: Working</vt:lpstr>
      <vt:lpstr>Grad-CAM</vt:lpstr>
      <vt:lpstr>CAM vs GRAD-CAM</vt:lpstr>
      <vt:lpstr>PowerPoint Presentation</vt:lpstr>
      <vt:lpstr>Gradient Class Activation Map (Grad-CAM)</vt:lpstr>
      <vt:lpstr>Smooth Gradient</vt:lpstr>
      <vt:lpstr>Can we trust these explanations?</vt:lpstr>
      <vt:lpstr>PowerPoint Presentation</vt:lpstr>
      <vt:lpstr>Concept Activation Vectors</vt:lpstr>
      <vt:lpstr>Concept Activation Vectors</vt:lpstr>
      <vt:lpstr>From Saliency Maps to Formal Decomposition</vt:lpstr>
      <vt:lpstr>The Taylor Decomposition of the Class Score</vt:lpstr>
      <vt:lpstr>The Taylor Decomposition of the Class Score</vt:lpstr>
      <vt:lpstr>Deep Taylor Decomposition (DTD)</vt:lpstr>
      <vt:lpstr>From Deep Taylor to LRP</vt:lpstr>
      <vt:lpstr>Layer wise relevance propagation</vt:lpstr>
      <vt:lpstr>LRP Formulas</vt:lpstr>
      <vt:lpstr>Why so many LRP formulas?</vt:lpstr>
      <vt:lpstr>Do we need to apply uniformly?</vt:lpstr>
      <vt:lpstr>Comparing Explanation Methods</vt:lpstr>
      <vt:lpstr>Adversarial Examples</vt:lpstr>
      <vt:lpstr>DeepShap / DeepLift</vt:lpstr>
      <vt:lpstr>DeepShap / DeepLift</vt:lpstr>
      <vt:lpstr>DeepShap / DeepLift</vt:lpstr>
      <vt:lpstr>Gradient‑based optimization attacks</vt:lpstr>
      <vt:lpstr>Adversarial Examples</vt:lpstr>
      <vt:lpstr>Why This matters?</vt:lpstr>
      <vt:lpstr>The present/future…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Hadji Misheva Branka (hadj)</dc:creator>
  <cp:lastModifiedBy>Hadji Misheva Branka</cp:lastModifiedBy>
  <cp:revision>65</cp:revision>
  <dcterms:created xsi:type="dcterms:W3CDTF">2020-10-22T07:51:11Z</dcterms:created>
  <dcterms:modified xsi:type="dcterms:W3CDTF">2025-10-13T11:25:33Z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0d9bad3-6dac-4e9a-89a3-89f3b8d247b2_Enabled">
    <vt:lpwstr>true</vt:lpwstr>
  </property>
  <property fmtid="{D5CDD505-2E9C-101B-9397-08002B2CF9AE}" pid="3" name="MSIP_Label_10d9bad3-6dac-4e9a-89a3-89f3b8d247b2_SetDate">
    <vt:lpwstr>2021-10-18T06:48:03Z</vt:lpwstr>
  </property>
  <property fmtid="{D5CDD505-2E9C-101B-9397-08002B2CF9AE}" pid="4" name="MSIP_Label_10d9bad3-6dac-4e9a-89a3-89f3b8d247b2_Method">
    <vt:lpwstr>Standard</vt:lpwstr>
  </property>
  <property fmtid="{D5CDD505-2E9C-101B-9397-08002B2CF9AE}" pid="5" name="MSIP_Label_10d9bad3-6dac-4e9a-89a3-89f3b8d247b2_Name">
    <vt:lpwstr>10d9bad3-6dac-4e9a-89a3-89f3b8d247b2</vt:lpwstr>
  </property>
  <property fmtid="{D5CDD505-2E9C-101B-9397-08002B2CF9AE}" pid="6" name="MSIP_Label_10d9bad3-6dac-4e9a-89a3-89f3b8d247b2_SiteId">
    <vt:lpwstr>5d1a9f9d-201f-4a10-b983-451cf65cbc1e</vt:lpwstr>
  </property>
  <property fmtid="{D5CDD505-2E9C-101B-9397-08002B2CF9AE}" pid="7" name="MSIP_Label_10d9bad3-6dac-4e9a-89a3-89f3b8d247b2_ActionId">
    <vt:lpwstr>8d60bda0-4dcb-428c-b37c-4e59d08fb52b</vt:lpwstr>
  </property>
  <property fmtid="{D5CDD505-2E9C-101B-9397-08002B2CF9AE}" pid="8" name="MSIP_Label_10d9bad3-6dac-4e9a-89a3-89f3b8d247b2_ContentBits">
    <vt:lpwstr>0</vt:lpwstr>
  </property>
  <property fmtid="{D5CDD505-2E9C-101B-9397-08002B2CF9AE}" pid="9" name="ContentTypeId">
    <vt:lpwstr>0x01010024E5BAF0C258094087703A956AD77686</vt:lpwstr>
  </property>
  <property fmtid="{D5CDD505-2E9C-101B-9397-08002B2CF9AE}" pid="10" name="MediaServiceImageTags">
    <vt:lpwstr/>
  </property>
</Properties>
</file>